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3" r:id="rId1"/>
  </p:sldMasterIdLst>
  <p:sldIdLst>
    <p:sldId id="256" r:id="rId2"/>
    <p:sldId id="257" r:id="rId3"/>
    <p:sldId id="264" r:id="rId4"/>
    <p:sldId id="265" r:id="rId5"/>
    <p:sldId id="267" r:id="rId6"/>
    <p:sldId id="258" r:id="rId7"/>
    <p:sldId id="266" r:id="rId8"/>
    <p:sldId id="262" r:id="rId9"/>
    <p:sldId id="261" r:id="rId10"/>
    <p:sldId id="263" r:id="rId11"/>
    <p:sldId id="259" r:id="rId12"/>
    <p:sldId id="26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ivzeti razdelek" id="{A0AA7A2B-F75E-4F9F-92CA-6D2AA9A56FC6}">
          <p14:sldIdLst>
            <p14:sldId id="256"/>
            <p14:sldId id="257"/>
            <p14:sldId id="264"/>
          </p14:sldIdLst>
        </p14:section>
        <p14:section name="Odsek brez naslova" id="{BFB4DD49-9074-40E3-964C-00DC7589D1BE}">
          <p14:sldIdLst>
            <p14:sldId id="265"/>
            <p14:sldId id="267"/>
            <p14:sldId id="258"/>
            <p14:sldId id="266"/>
            <p14:sldId id="262"/>
            <p14:sldId id="261"/>
            <p14:sldId id="263"/>
            <p14:sldId id="259"/>
            <p14:sldId id="26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6" autoAdjust="0"/>
    <p:restoredTop sz="94660"/>
  </p:normalViewPr>
  <p:slideViewPr>
    <p:cSldViewPr snapToGrid="0">
      <p:cViewPr varScale="1">
        <p:scale>
          <a:sx n="116" d="100"/>
          <a:sy n="116" d="100"/>
        </p:scale>
        <p:origin x="108"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sl-SI"/>
              <a:t>Kliknite, če želite urediti slog naslova matrice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l-SI"/>
              <a:t>Kliknite, če želite urediti slog podnaslova matrice</a:t>
            </a:r>
            <a:endParaRPr lang="en-US" dirty="0"/>
          </a:p>
        </p:txBody>
      </p:sp>
      <p:sp>
        <p:nvSpPr>
          <p:cNvPr id="4" name="Date Placeholder 3"/>
          <p:cNvSpPr>
            <a:spLocks noGrp="1"/>
          </p:cNvSpPr>
          <p:nvPr>
            <p:ph type="dt" sz="half" idx="10"/>
          </p:nvPr>
        </p:nvSpPr>
        <p:spPr/>
        <p:txBody>
          <a:bodyPr/>
          <a:lstStyle/>
          <a:p>
            <a:fld id="{E31D1B0B-080C-4879-B338-BE247621941E}" type="datetimeFigureOut">
              <a:rPr lang="sl-SI" smtClean="0"/>
              <a:t>17.10.2024</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CC3FC65D-4D8A-4631-91BC-29601C5705F4}" type="slidenum">
              <a:rPr lang="sl-SI" smtClean="0"/>
              <a:t>‹#›</a:t>
            </a:fld>
            <a:endParaRPr lang="sl-SI"/>
          </a:p>
        </p:txBody>
      </p:sp>
    </p:spTree>
    <p:extLst>
      <p:ext uri="{BB962C8B-B14F-4D97-AF65-F5344CB8AC3E}">
        <p14:creationId xmlns:p14="http://schemas.microsoft.com/office/powerpoint/2010/main" val="2401041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E31D1B0B-080C-4879-B338-BE247621941E}" type="datetimeFigureOut">
              <a:rPr lang="sl-SI" smtClean="0"/>
              <a:t>17.10.2024</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CC3FC65D-4D8A-4631-91BC-29601C5705F4}" type="slidenum">
              <a:rPr lang="sl-SI" smtClean="0"/>
              <a:t>‹#›</a:t>
            </a:fld>
            <a:endParaRPr lang="sl-SI"/>
          </a:p>
        </p:txBody>
      </p:sp>
    </p:spTree>
    <p:extLst>
      <p:ext uri="{BB962C8B-B14F-4D97-AF65-F5344CB8AC3E}">
        <p14:creationId xmlns:p14="http://schemas.microsoft.com/office/powerpoint/2010/main" val="1636790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sl-SI"/>
              <a:t>Kliknite, če želite urediti slog naslova matrice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E31D1B0B-080C-4879-B338-BE247621941E}" type="datetimeFigureOut">
              <a:rPr lang="sl-SI" smtClean="0"/>
              <a:t>17.10.2024</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CC3FC65D-4D8A-4631-91BC-29601C5705F4}" type="slidenum">
              <a:rPr lang="sl-SI" smtClean="0"/>
              <a:t>‹#›</a:t>
            </a:fld>
            <a:endParaRPr lang="sl-SI"/>
          </a:p>
        </p:txBody>
      </p:sp>
    </p:spTree>
    <p:extLst>
      <p:ext uri="{BB962C8B-B14F-4D97-AF65-F5344CB8AC3E}">
        <p14:creationId xmlns:p14="http://schemas.microsoft.com/office/powerpoint/2010/main" val="601211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Content Placeholder 2"/>
          <p:cNvSpPr>
            <a:spLocks noGrp="1"/>
          </p:cNvSpPr>
          <p:nvPr>
            <p:ph idx="1"/>
          </p:nvPr>
        </p:nvSpPr>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E31D1B0B-080C-4879-B338-BE247621941E}" type="datetimeFigureOut">
              <a:rPr lang="sl-SI" smtClean="0"/>
              <a:t>17.10.2024</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CC3FC65D-4D8A-4631-91BC-29601C5705F4}" type="slidenum">
              <a:rPr lang="sl-SI" smtClean="0"/>
              <a:t>‹#›</a:t>
            </a:fld>
            <a:endParaRPr lang="sl-SI"/>
          </a:p>
        </p:txBody>
      </p:sp>
    </p:spTree>
    <p:extLst>
      <p:ext uri="{BB962C8B-B14F-4D97-AF65-F5344CB8AC3E}">
        <p14:creationId xmlns:p14="http://schemas.microsoft.com/office/powerpoint/2010/main" val="541992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sl-SI"/>
              <a:t>Kliknite, če želite urediti slog naslova matrice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a:xfrm>
            <a:off x="8593667" y="6272784"/>
            <a:ext cx="2644309" cy="365125"/>
          </a:xfrm>
        </p:spPr>
        <p:txBody>
          <a:bodyPr/>
          <a:lstStyle/>
          <a:p>
            <a:fld id="{E31D1B0B-080C-4879-B338-BE247621941E}" type="datetimeFigureOut">
              <a:rPr lang="sl-SI" smtClean="0"/>
              <a:t>17.10.2024</a:t>
            </a:fld>
            <a:endParaRPr lang="sl-SI"/>
          </a:p>
        </p:txBody>
      </p:sp>
      <p:sp>
        <p:nvSpPr>
          <p:cNvPr id="5" name="Footer Placeholder 4"/>
          <p:cNvSpPr>
            <a:spLocks noGrp="1"/>
          </p:cNvSpPr>
          <p:nvPr>
            <p:ph type="ftr" sz="quarter" idx="11"/>
          </p:nvPr>
        </p:nvSpPr>
        <p:spPr>
          <a:xfrm>
            <a:off x="2182708" y="6272784"/>
            <a:ext cx="6327648" cy="365125"/>
          </a:xfrm>
        </p:spPr>
        <p:txBody>
          <a:bodyPr/>
          <a:lstStyle/>
          <a:p>
            <a:endParaRPr lang="sl-SI"/>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CC3FC65D-4D8A-4631-91BC-29601C5705F4}" type="slidenum">
              <a:rPr lang="sl-SI" smtClean="0"/>
              <a:t>‹#›</a:t>
            </a:fld>
            <a:endParaRPr lang="sl-SI"/>
          </a:p>
        </p:txBody>
      </p:sp>
    </p:spTree>
    <p:extLst>
      <p:ext uri="{BB962C8B-B14F-4D97-AF65-F5344CB8AC3E}">
        <p14:creationId xmlns:p14="http://schemas.microsoft.com/office/powerpoint/2010/main" val="2136472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Date Placeholder 4"/>
          <p:cNvSpPr>
            <a:spLocks noGrp="1"/>
          </p:cNvSpPr>
          <p:nvPr>
            <p:ph type="dt" sz="half" idx="10"/>
          </p:nvPr>
        </p:nvSpPr>
        <p:spPr/>
        <p:txBody>
          <a:bodyPr/>
          <a:lstStyle/>
          <a:p>
            <a:fld id="{E31D1B0B-080C-4879-B338-BE247621941E}" type="datetimeFigureOut">
              <a:rPr lang="sl-SI" smtClean="0"/>
              <a:t>17.10.2024</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CC3FC65D-4D8A-4631-91BC-29601C5705F4}" type="slidenum">
              <a:rPr lang="sl-SI" smtClean="0"/>
              <a:t>‹#›</a:t>
            </a:fld>
            <a:endParaRPr lang="sl-SI"/>
          </a:p>
        </p:txBody>
      </p:sp>
    </p:spTree>
    <p:extLst>
      <p:ext uri="{BB962C8B-B14F-4D97-AF65-F5344CB8AC3E}">
        <p14:creationId xmlns:p14="http://schemas.microsoft.com/office/powerpoint/2010/main" val="350511569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l-SI"/>
              <a:t>Kliknite, če želite urediti slog naslova matrice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7" name="Date Placeholder 6"/>
          <p:cNvSpPr>
            <a:spLocks noGrp="1"/>
          </p:cNvSpPr>
          <p:nvPr>
            <p:ph type="dt" sz="half" idx="10"/>
          </p:nvPr>
        </p:nvSpPr>
        <p:spPr/>
        <p:txBody>
          <a:bodyPr/>
          <a:lstStyle/>
          <a:p>
            <a:fld id="{E31D1B0B-080C-4879-B338-BE247621941E}" type="datetimeFigureOut">
              <a:rPr lang="sl-SI" smtClean="0"/>
              <a:t>17.10.2024</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CC3FC65D-4D8A-4631-91BC-29601C5705F4}" type="slidenum">
              <a:rPr lang="sl-SI" smtClean="0"/>
              <a:t>‹#›</a:t>
            </a:fld>
            <a:endParaRPr lang="sl-SI"/>
          </a:p>
        </p:txBody>
      </p:sp>
    </p:spTree>
    <p:extLst>
      <p:ext uri="{BB962C8B-B14F-4D97-AF65-F5344CB8AC3E}">
        <p14:creationId xmlns:p14="http://schemas.microsoft.com/office/powerpoint/2010/main" val="11453462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sl-SI"/>
              <a:t>Kliknite, če želite urediti slog naslova matrice</a:t>
            </a:r>
            <a:endParaRPr lang="en-US" dirty="0"/>
          </a:p>
        </p:txBody>
      </p:sp>
      <p:sp>
        <p:nvSpPr>
          <p:cNvPr id="3" name="Date Placeholder 2"/>
          <p:cNvSpPr>
            <a:spLocks noGrp="1"/>
          </p:cNvSpPr>
          <p:nvPr>
            <p:ph type="dt" sz="half" idx="10"/>
          </p:nvPr>
        </p:nvSpPr>
        <p:spPr/>
        <p:txBody>
          <a:bodyPr/>
          <a:lstStyle/>
          <a:p>
            <a:fld id="{E31D1B0B-080C-4879-B338-BE247621941E}" type="datetimeFigureOut">
              <a:rPr lang="sl-SI" smtClean="0"/>
              <a:t>17.10.2024</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CC3FC65D-4D8A-4631-91BC-29601C5705F4}" type="slidenum">
              <a:rPr lang="sl-SI" smtClean="0"/>
              <a:t>‹#›</a:t>
            </a:fld>
            <a:endParaRPr lang="sl-SI"/>
          </a:p>
        </p:txBody>
      </p:sp>
    </p:spTree>
    <p:extLst>
      <p:ext uri="{BB962C8B-B14F-4D97-AF65-F5344CB8AC3E}">
        <p14:creationId xmlns:p14="http://schemas.microsoft.com/office/powerpoint/2010/main" val="1434755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1D1B0B-080C-4879-B338-BE247621941E}" type="datetimeFigureOut">
              <a:rPr lang="sl-SI" smtClean="0"/>
              <a:t>17.10.2024</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CC3FC65D-4D8A-4631-91BC-29601C5705F4}" type="slidenum">
              <a:rPr lang="sl-SI" smtClean="0"/>
              <a:t>‹#›</a:t>
            </a:fld>
            <a:endParaRPr lang="sl-SI"/>
          </a:p>
        </p:txBody>
      </p:sp>
    </p:spTree>
    <p:extLst>
      <p:ext uri="{BB962C8B-B14F-4D97-AF65-F5344CB8AC3E}">
        <p14:creationId xmlns:p14="http://schemas.microsoft.com/office/powerpoint/2010/main" val="3656375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Vsebina z naslovom">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sl-SI"/>
              <a:t>Kliknite, če želite urediti slog naslova matrice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Kliknite za urejanje slogov besedila matrice</a:t>
            </a:r>
          </a:p>
        </p:txBody>
      </p:sp>
      <p:sp>
        <p:nvSpPr>
          <p:cNvPr id="5" name="Date Placeholder 4"/>
          <p:cNvSpPr>
            <a:spLocks noGrp="1"/>
          </p:cNvSpPr>
          <p:nvPr>
            <p:ph type="dt" sz="half" idx="10"/>
          </p:nvPr>
        </p:nvSpPr>
        <p:spPr/>
        <p:txBody>
          <a:bodyPr/>
          <a:lstStyle/>
          <a:p>
            <a:fld id="{E31D1B0B-080C-4879-B338-BE247621941E}" type="datetimeFigureOut">
              <a:rPr lang="sl-SI" smtClean="0"/>
              <a:t>17.10.2024</a:t>
            </a:fld>
            <a:endParaRPr lang="sl-SI"/>
          </a:p>
        </p:txBody>
      </p:sp>
      <p:sp>
        <p:nvSpPr>
          <p:cNvPr id="6" name="Footer Placeholder 5"/>
          <p:cNvSpPr>
            <a:spLocks noGrp="1"/>
          </p:cNvSpPr>
          <p:nvPr>
            <p:ph type="ftr" sz="quarter" idx="11"/>
          </p:nvPr>
        </p:nvSpPr>
        <p:spPr/>
        <p:txBody>
          <a:bodyPr/>
          <a:lstStyle/>
          <a:p>
            <a:endParaRPr lang="sl-SI"/>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C3FC65D-4D8A-4631-91BC-29601C5705F4}" type="slidenum">
              <a:rPr lang="sl-SI" smtClean="0"/>
              <a:t>‹#›</a:t>
            </a:fld>
            <a:endParaRPr lang="sl-SI"/>
          </a:p>
        </p:txBody>
      </p:sp>
    </p:spTree>
    <p:extLst>
      <p:ext uri="{BB962C8B-B14F-4D97-AF65-F5344CB8AC3E}">
        <p14:creationId xmlns:p14="http://schemas.microsoft.com/office/powerpoint/2010/main" val="47946087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sl-SI"/>
              <a:t>Kliknite, če želite urediti slog naslova matrice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a:t>Kliknite ikono, če želite dodati sliko</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Kliknite za urejanje slogov besedila matrice</a:t>
            </a:r>
          </a:p>
        </p:txBody>
      </p:sp>
      <p:sp>
        <p:nvSpPr>
          <p:cNvPr id="5" name="Date Placeholder 4"/>
          <p:cNvSpPr>
            <a:spLocks noGrp="1"/>
          </p:cNvSpPr>
          <p:nvPr>
            <p:ph type="dt" sz="half" idx="10"/>
          </p:nvPr>
        </p:nvSpPr>
        <p:spPr/>
        <p:txBody>
          <a:bodyPr/>
          <a:lstStyle/>
          <a:p>
            <a:fld id="{E31D1B0B-080C-4879-B338-BE247621941E}" type="datetimeFigureOut">
              <a:rPr lang="sl-SI" smtClean="0"/>
              <a:t>17.10.2024</a:t>
            </a:fld>
            <a:endParaRPr lang="sl-SI"/>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C3FC65D-4D8A-4631-91BC-29601C5705F4}" type="slidenum">
              <a:rPr lang="sl-SI" smtClean="0"/>
              <a:t>‹#›</a:t>
            </a:fld>
            <a:endParaRPr lang="sl-SI"/>
          </a:p>
        </p:txBody>
      </p:sp>
    </p:spTree>
    <p:extLst>
      <p:ext uri="{BB962C8B-B14F-4D97-AF65-F5344CB8AC3E}">
        <p14:creationId xmlns:p14="http://schemas.microsoft.com/office/powerpoint/2010/main" val="3311214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sl-SI"/>
              <a:t>Kliknite, če želite urediti slog naslova matrice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E31D1B0B-080C-4879-B338-BE247621941E}" type="datetimeFigureOut">
              <a:rPr lang="sl-SI" smtClean="0"/>
              <a:t>17.10.2024</a:t>
            </a:fld>
            <a:endParaRPr lang="sl-SI"/>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sl-SI"/>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CC3FC65D-4D8A-4631-91BC-29601C5705F4}" type="slidenum">
              <a:rPr lang="sl-SI" smtClean="0"/>
              <a:t>‹#›</a:t>
            </a:fld>
            <a:endParaRPr lang="sl-SI"/>
          </a:p>
        </p:txBody>
      </p:sp>
    </p:spTree>
    <p:extLst>
      <p:ext uri="{BB962C8B-B14F-4D97-AF65-F5344CB8AC3E}">
        <p14:creationId xmlns:p14="http://schemas.microsoft.com/office/powerpoint/2010/main" val="3835423676"/>
      </p:ext>
    </p:extLst>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VmAGzESjZaI" TargetMode="External"/><Relationship Id="rId2" Type="http://schemas.openxmlformats.org/officeDocument/2006/relationships/hyperlink" Target="https://www.youtube.com/watch?v=slIbhZrFdp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y52gjHaqSkA" TargetMode="External"/><Relationship Id="rId2" Type="http://schemas.openxmlformats.org/officeDocument/2006/relationships/hyperlink" Target="https://www.youtube.com/watch?v=IdVlPaRzEIs" TargetMode="External"/><Relationship Id="rId1" Type="http://schemas.openxmlformats.org/officeDocument/2006/relationships/slideLayout" Target="../slideLayouts/slideLayout2.xml"/><Relationship Id="rId5" Type="http://schemas.openxmlformats.org/officeDocument/2006/relationships/hyperlink" Target="https://www.youtube.com/watch?v=mOvKq6PyBbc" TargetMode="External"/><Relationship Id="rId4" Type="http://schemas.openxmlformats.org/officeDocument/2006/relationships/hyperlink" Target="https://www.youtube.com/watch?v=viEz2CN3LEU"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B489A43-21ED-42B4-A160-2F1CEB37F7B7}"/>
              </a:ext>
            </a:extLst>
          </p:cNvPr>
          <p:cNvSpPr>
            <a:spLocks noGrp="1"/>
          </p:cNvSpPr>
          <p:nvPr>
            <p:ph type="ctrTitle"/>
          </p:nvPr>
        </p:nvSpPr>
        <p:spPr>
          <a:xfrm>
            <a:off x="1933074" y="762001"/>
            <a:ext cx="7579894" cy="2982226"/>
          </a:xfrm>
        </p:spPr>
        <p:txBody>
          <a:bodyPr>
            <a:normAutofit/>
          </a:bodyPr>
          <a:lstStyle/>
          <a:p>
            <a:br>
              <a:rPr lang="sl-SI" sz="4000" dirty="0"/>
            </a:br>
            <a:r>
              <a:rPr lang="sl-SI" sz="4000" dirty="0"/>
              <a:t>vloga delovnega terapevta v timu </a:t>
            </a:r>
            <a:r>
              <a:rPr lang="sl-SI" sz="4000" dirty="0" err="1"/>
              <a:t>spo</a:t>
            </a:r>
            <a:r>
              <a:rPr lang="sl-SI" sz="4000" dirty="0"/>
              <a:t> centra za duševno zdravje</a:t>
            </a:r>
            <a:endParaRPr lang="sl-SI" sz="4000" b="1" dirty="0">
              <a:effectLst>
                <a:outerShdw blurRad="38100" dist="38100" dir="2700000" algn="tl">
                  <a:srgbClr val="000000">
                    <a:alpha val="43137"/>
                  </a:srgbClr>
                </a:outerShdw>
              </a:effectLst>
            </a:endParaRPr>
          </a:p>
        </p:txBody>
      </p:sp>
      <p:sp>
        <p:nvSpPr>
          <p:cNvPr id="3" name="Podnaslov 2">
            <a:extLst>
              <a:ext uri="{FF2B5EF4-FFF2-40B4-BE49-F238E27FC236}">
                <a16:creationId xmlns:a16="http://schemas.microsoft.com/office/drawing/2014/main" id="{A760A983-D053-4C01-A118-EAC7148F6976}"/>
              </a:ext>
            </a:extLst>
          </p:cNvPr>
          <p:cNvSpPr>
            <a:spLocks noGrp="1"/>
          </p:cNvSpPr>
          <p:nvPr>
            <p:ph type="subTitle" idx="1"/>
          </p:nvPr>
        </p:nvSpPr>
        <p:spPr>
          <a:xfrm>
            <a:off x="5558589" y="5638800"/>
            <a:ext cx="4223585" cy="866775"/>
          </a:xfrm>
        </p:spPr>
        <p:txBody>
          <a:bodyPr>
            <a:normAutofit/>
          </a:bodyPr>
          <a:lstStyle/>
          <a:p>
            <a:r>
              <a:rPr lang="sl-SI" dirty="0"/>
              <a:t>Simona Vogrinc, dipl. del. ter.</a:t>
            </a:r>
          </a:p>
        </p:txBody>
      </p:sp>
    </p:spTree>
    <p:extLst>
      <p:ext uri="{BB962C8B-B14F-4D97-AF65-F5344CB8AC3E}">
        <p14:creationId xmlns:p14="http://schemas.microsoft.com/office/powerpoint/2010/main" val="4129693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F6EE423-F880-4B6D-9711-FB61BD26CA61}"/>
              </a:ext>
            </a:extLst>
          </p:cNvPr>
          <p:cNvSpPr>
            <a:spLocks noGrp="1"/>
          </p:cNvSpPr>
          <p:nvPr>
            <p:ph type="title"/>
          </p:nvPr>
        </p:nvSpPr>
        <p:spPr/>
        <p:txBody>
          <a:bodyPr/>
          <a:lstStyle/>
          <a:p>
            <a:r>
              <a:rPr lang="sl-SI" dirty="0"/>
              <a:t>Obravnava v domačem okolju</a:t>
            </a:r>
          </a:p>
        </p:txBody>
      </p:sp>
      <p:sp>
        <p:nvSpPr>
          <p:cNvPr id="3" name="Označba mesta vsebine 2">
            <a:extLst>
              <a:ext uri="{FF2B5EF4-FFF2-40B4-BE49-F238E27FC236}">
                <a16:creationId xmlns:a16="http://schemas.microsoft.com/office/drawing/2014/main" id="{E60DE4C9-DD98-4650-B0EA-24CABB722288}"/>
              </a:ext>
            </a:extLst>
          </p:cNvPr>
          <p:cNvSpPr>
            <a:spLocks noGrp="1"/>
          </p:cNvSpPr>
          <p:nvPr>
            <p:ph idx="1"/>
          </p:nvPr>
        </p:nvSpPr>
        <p:spPr/>
        <p:txBody>
          <a:bodyPr/>
          <a:lstStyle/>
          <a:p>
            <a:endParaRPr lang="sl-SI" dirty="0"/>
          </a:p>
          <a:p>
            <a:r>
              <a:rPr lang="sl-SI" dirty="0"/>
              <a:t>Usmerjena je v zagotavljanje najvišje možne stopnje samostojnosti, funkcionalnosti in zadovoljstva posameznika. </a:t>
            </a:r>
          </a:p>
          <a:p>
            <a:endParaRPr lang="sl-SI" dirty="0"/>
          </a:p>
          <a:p>
            <a:pPr marL="0" indent="0">
              <a:buNone/>
            </a:pPr>
            <a:endParaRPr lang="sl-SI" dirty="0"/>
          </a:p>
          <a:p>
            <a:r>
              <a:rPr lang="sl-SI" dirty="0"/>
              <a:t>Poudarjena je pomembnost zdravega ravnotežja med skrbjo zase, njegovo produktivnostjo, prostim časom in vključevanjem v družbo. </a:t>
            </a:r>
          </a:p>
        </p:txBody>
      </p:sp>
    </p:spTree>
    <p:extLst>
      <p:ext uri="{BB962C8B-B14F-4D97-AF65-F5344CB8AC3E}">
        <p14:creationId xmlns:p14="http://schemas.microsoft.com/office/powerpoint/2010/main" val="2514114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8266524-A2F2-4692-A2B8-54D158F43D8D}"/>
              </a:ext>
            </a:extLst>
          </p:cNvPr>
          <p:cNvSpPr>
            <a:spLocks noGrp="1"/>
          </p:cNvSpPr>
          <p:nvPr>
            <p:ph type="title"/>
          </p:nvPr>
        </p:nvSpPr>
        <p:spPr/>
        <p:txBody>
          <a:bodyPr/>
          <a:lstStyle/>
          <a:p>
            <a:r>
              <a:rPr lang="sl-SI" dirty="0"/>
              <a:t>Pripomočki, vprašanja,….</a:t>
            </a:r>
          </a:p>
        </p:txBody>
      </p:sp>
      <p:sp>
        <p:nvSpPr>
          <p:cNvPr id="3" name="Označba mesta vsebine 2">
            <a:extLst>
              <a:ext uri="{FF2B5EF4-FFF2-40B4-BE49-F238E27FC236}">
                <a16:creationId xmlns:a16="http://schemas.microsoft.com/office/drawing/2014/main" id="{CA09D1AF-68B8-4FAE-A1CF-7E0CC10EFAA9}"/>
              </a:ext>
            </a:extLst>
          </p:cNvPr>
          <p:cNvSpPr>
            <a:spLocks noGrp="1"/>
          </p:cNvSpPr>
          <p:nvPr>
            <p:ph idx="1"/>
          </p:nvPr>
        </p:nvSpPr>
        <p:spPr/>
        <p:txBody>
          <a:bodyPr/>
          <a:lstStyle/>
          <a:p>
            <a:r>
              <a:rPr lang="sl-SI" dirty="0"/>
              <a:t>Vprašajte!!!!!!</a:t>
            </a:r>
          </a:p>
          <a:p>
            <a:endParaRPr lang="sl-SI" dirty="0"/>
          </a:p>
          <a:p>
            <a:pPr marL="0" indent="0">
              <a:buNone/>
            </a:pPr>
            <a:endParaRPr lang="sl-SI" dirty="0"/>
          </a:p>
          <a:p>
            <a:pPr marL="0" indent="0">
              <a:buNone/>
            </a:pPr>
            <a:endParaRPr lang="sl-SI" dirty="0"/>
          </a:p>
        </p:txBody>
      </p:sp>
    </p:spTree>
    <p:extLst>
      <p:ext uri="{BB962C8B-B14F-4D97-AF65-F5344CB8AC3E}">
        <p14:creationId xmlns:p14="http://schemas.microsoft.com/office/powerpoint/2010/main" val="3845701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210E5C4-E35D-4ECD-8B6B-D1777E2A3F96}"/>
              </a:ext>
            </a:extLst>
          </p:cNvPr>
          <p:cNvSpPr>
            <a:spLocks noGrp="1"/>
          </p:cNvSpPr>
          <p:nvPr>
            <p:ph type="title"/>
          </p:nvPr>
        </p:nvSpPr>
        <p:spPr>
          <a:xfrm>
            <a:off x="2005262" y="681789"/>
            <a:ext cx="9424737" cy="1192728"/>
          </a:xfrm>
        </p:spPr>
        <p:txBody>
          <a:bodyPr/>
          <a:lstStyle/>
          <a:p>
            <a:r>
              <a:rPr lang="sl-SI" dirty="0"/>
              <a:t>NAMESTO ZAKLJUČKA</a:t>
            </a:r>
          </a:p>
        </p:txBody>
      </p:sp>
      <p:sp>
        <p:nvSpPr>
          <p:cNvPr id="3" name="Označba mesta vsebine 2">
            <a:extLst>
              <a:ext uri="{FF2B5EF4-FFF2-40B4-BE49-F238E27FC236}">
                <a16:creationId xmlns:a16="http://schemas.microsoft.com/office/drawing/2014/main" id="{A84D6754-80CE-47D6-877D-68FA2BC1BA08}"/>
              </a:ext>
            </a:extLst>
          </p:cNvPr>
          <p:cNvSpPr>
            <a:spLocks noGrp="1"/>
          </p:cNvSpPr>
          <p:nvPr>
            <p:ph idx="1"/>
          </p:nvPr>
        </p:nvSpPr>
        <p:spPr>
          <a:xfrm>
            <a:off x="1251678" y="2286001"/>
            <a:ext cx="10314680" cy="563077"/>
          </a:xfrm>
        </p:spPr>
        <p:txBody>
          <a:bodyPr/>
          <a:lstStyle/>
          <a:p>
            <a:r>
              <a:rPr lang="sl-SI" dirty="0"/>
              <a:t>HVALA ZA POZORNOST!</a:t>
            </a:r>
          </a:p>
          <a:p>
            <a:endParaRPr lang="sl-SI" dirty="0"/>
          </a:p>
        </p:txBody>
      </p:sp>
    </p:spTree>
    <p:extLst>
      <p:ext uri="{BB962C8B-B14F-4D97-AF65-F5344CB8AC3E}">
        <p14:creationId xmlns:p14="http://schemas.microsoft.com/office/powerpoint/2010/main" val="3607230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35C9590-6B50-4CA8-86F9-86A1628CDDA5}"/>
              </a:ext>
            </a:extLst>
          </p:cNvPr>
          <p:cNvSpPr>
            <a:spLocks noGrp="1"/>
          </p:cNvSpPr>
          <p:nvPr>
            <p:ph type="title"/>
          </p:nvPr>
        </p:nvSpPr>
        <p:spPr/>
        <p:txBody>
          <a:bodyPr/>
          <a:lstStyle/>
          <a:p>
            <a:r>
              <a:rPr lang="sl-SI" dirty="0"/>
              <a:t>Spoznaj, kaj je delovna terapija</a:t>
            </a:r>
          </a:p>
        </p:txBody>
      </p:sp>
      <p:sp>
        <p:nvSpPr>
          <p:cNvPr id="3" name="Označba mesta vsebine 2">
            <a:extLst>
              <a:ext uri="{FF2B5EF4-FFF2-40B4-BE49-F238E27FC236}">
                <a16:creationId xmlns:a16="http://schemas.microsoft.com/office/drawing/2014/main" id="{8AE70682-F4EF-4A09-95F2-1125783A6C58}"/>
              </a:ext>
            </a:extLst>
          </p:cNvPr>
          <p:cNvSpPr>
            <a:spLocks noGrp="1"/>
          </p:cNvSpPr>
          <p:nvPr>
            <p:ph idx="1"/>
          </p:nvPr>
        </p:nvSpPr>
        <p:spPr>
          <a:xfrm>
            <a:off x="1251678" y="2286001"/>
            <a:ext cx="10178322" cy="4066673"/>
          </a:xfrm>
        </p:spPr>
        <p:txBody>
          <a:bodyPr>
            <a:normAutofit/>
          </a:bodyPr>
          <a:lstStyle/>
          <a:p>
            <a:r>
              <a:rPr lang="sl-SI" dirty="0">
                <a:hlinkClick r:id="rId2"/>
              </a:rPr>
              <a:t>https://www.youtube.com/watch?v=YI_b_eLKPRQ</a:t>
            </a:r>
          </a:p>
          <a:p>
            <a:pPr marL="0" indent="0">
              <a:buNone/>
            </a:pPr>
            <a:endParaRPr lang="sl-SI" dirty="0">
              <a:hlinkClick r:id="rId2"/>
            </a:endParaRPr>
          </a:p>
          <a:p>
            <a:r>
              <a:rPr lang="sl-SI" dirty="0">
                <a:hlinkClick r:id="rId2"/>
              </a:rPr>
              <a:t>https://www.youtube.com/watch?v=U4lM-yIsQqQ</a:t>
            </a:r>
          </a:p>
          <a:p>
            <a:endParaRPr lang="sl-SI" dirty="0">
              <a:hlinkClick r:id="rId2"/>
            </a:endParaRPr>
          </a:p>
          <a:p>
            <a:r>
              <a:rPr lang="sl-SI" dirty="0">
                <a:hlinkClick r:id="rId2"/>
              </a:rPr>
              <a:t>https://www.youtube.com/watch?v=oeqvnseWa1o</a:t>
            </a:r>
          </a:p>
          <a:p>
            <a:pPr marL="0" indent="0">
              <a:buNone/>
            </a:pPr>
            <a:endParaRPr lang="sl-SI" dirty="0">
              <a:hlinkClick r:id="rId2"/>
            </a:endParaRPr>
          </a:p>
          <a:p>
            <a:r>
              <a:rPr lang="sl-SI" dirty="0">
                <a:hlinkClick r:id="rId2"/>
              </a:rPr>
              <a:t>https://www.youtube.com/watch?v=slIbhZrFdpc</a:t>
            </a:r>
            <a:endParaRPr lang="sl-SI" dirty="0"/>
          </a:p>
          <a:p>
            <a:pPr marL="0" indent="0">
              <a:buNone/>
            </a:pPr>
            <a:endParaRPr lang="sl-SI" dirty="0"/>
          </a:p>
          <a:p>
            <a:r>
              <a:rPr lang="sl-SI" dirty="0">
                <a:hlinkClick r:id="rId3"/>
              </a:rPr>
              <a:t>https://www.youtube.com/watch?v=VmAGzESjZaI</a:t>
            </a:r>
            <a:endParaRPr lang="sl-SI" dirty="0"/>
          </a:p>
          <a:p>
            <a:endParaRPr lang="sl-SI" dirty="0"/>
          </a:p>
          <a:p>
            <a:endParaRPr lang="sl-SI" dirty="0"/>
          </a:p>
          <a:p>
            <a:endParaRPr lang="sl-SI" dirty="0"/>
          </a:p>
        </p:txBody>
      </p:sp>
    </p:spTree>
    <p:extLst>
      <p:ext uri="{BB962C8B-B14F-4D97-AF65-F5344CB8AC3E}">
        <p14:creationId xmlns:p14="http://schemas.microsoft.com/office/powerpoint/2010/main" val="597300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5991C00-E960-4BFB-958B-C6153348FC58}"/>
              </a:ext>
            </a:extLst>
          </p:cNvPr>
          <p:cNvSpPr>
            <a:spLocks noGrp="1"/>
          </p:cNvSpPr>
          <p:nvPr>
            <p:ph type="title"/>
          </p:nvPr>
        </p:nvSpPr>
        <p:spPr/>
        <p:txBody>
          <a:bodyPr/>
          <a:lstStyle/>
          <a:p>
            <a:r>
              <a:rPr lang="sl-SI" dirty="0"/>
              <a:t>O delovni terapiji</a:t>
            </a:r>
          </a:p>
        </p:txBody>
      </p:sp>
      <p:sp>
        <p:nvSpPr>
          <p:cNvPr id="3" name="Označba mesta vsebine 2">
            <a:extLst>
              <a:ext uri="{FF2B5EF4-FFF2-40B4-BE49-F238E27FC236}">
                <a16:creationId xmlns:a16="http://schemas.microsoft.com/office/drawing/2014/main" id="{AEE9C0AA-AD0E-4B1C-9DAF-8D6AF2E5E8FE}"/>
              </a:ext>
            </a:extLst>
          </p:cNvPr>
          <p:cNvSpPr>
            <a:spLocks noGrp="1"/>
          </p:cNvSpPr>
          <p:nvPr>
            <p:ph idx="1"/>
          </p:nvPr>
        </p:nvSpPr>
        <p:spPr/>
        <p:txBody>
          <a:bodyPr/>
          <a:lstStyle/>
          <a:p>
            <a:r>
              <a:rPr lang="sl-SI" dirty="0"/>
              <a:t>Zdravstvena stroka</a:t>
            </a:r>
          </a:p>
          <a:p>
            <a:r>
              <a:rPr lang="sl-SI" dirty="0"/>
              <a:t>Osredotočena na posameznika</a:t>
            </a:r>
          </a:p>
        </p:txBody>
      </p:sp>
    </p:spTree>
    <p:extLst>
      <p:ext uri="{BB962C8B-B14F-4D97-AF65-F5344CB8AC3E}">
        <p14:creationId xmlns:p14="http://schemas.microsoft.com/office/powerpoint/2010/main" val="2699481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CCFC9F3-04C1-4135-A753-AE295C19E917}"/>
              </a:ext>
            </a:extLst>
          </p:cNvPr>
          <p:cNvSpPr>
            <a:spLocks noGrp="1"/>
          </p:cNvSpPr>
          <p:nvPr>
            <p:ph type="title"/>
          </p:nvPr>
        </p:nvSpPr>
        <p:spPr/>
        <p:txBody>
          <a:bodyPr/>
          <a:lstStyle/>
          <a:p>
            <a:r>
              <a:rPr lang="sl-SI" dirty="0"/>
              <a:t>Kdo smo delovni terapevti</a:t>
            </a:r>
          </a:p>
        </p:txBody>
      </p:sp>
      <p:sp>
        <p:nvSpPr>
          <p:cNvPr id="3" name="Označba mesta vsebine 2">
            <a:extLst>
              <a:ext uri="{FF2B5EF4-FFF2-40B4-BE49-F238E27FC236}">
                <a16:creationId xmlns:a16="http://schemas.microsoft.com/office/drawing/2014/main" id="{36512AF0-6897-4815-BB19-5E6D8BAC9AD8}"/>
              </a:ext>
            </a:extLst>
          </p:cNvPr>
          <p:cNvSpPr>
            <a:spLocks noGrp="1"/>
          </p:cNvSpPr>
          <p:nvPr>
            <p:ph idx="1"/>
          </p:nvPr>
        </p:nvSpPr>
        <p:spPr/>
        <p:txBody>
          <a:bodyPr/>
          <a:lstStyle/>
          <a:p>
            <a:r>
              <a:rPr lang="sl-SI" dirty="0"/>
              <a:t>Iščemo bistvo posameznikovega življenja, kaj mu je pomembno, pri čem so težave in s čim mu lahko pomagamo, da bo lahko živel polno življenje. </a:t>
            </a:r>
          </a:p>
        </p:txBody>
      </p:sp>
    </p:spTree>
    <p:extLst>
      <p:ext uri="{BB962C8B-B14F-4D97-AF65-F5344CB8AC3E}">
        <p14:creationId xmlns:p14="http://schemas.microsoft.com/office/powerpoint/2010/main" val="771465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F79030E-8422-4011-95B0-046D58383059}"/>
              </a:ext>
            </a:extLst>
          </p:cNvPr>
          <p:cNvSpPr>
            <a:spLocks noGrp="1"/>
          </p:cNvSpPr>
          <p:nvPr>
            <p:ph type="title"/>
          </p:nvPr>
        </p:nvSpPr>
        <p:spPr/>
        <p:txBody>
          <a:bodyPr/>
          <a:lstStyle/>
          <a:p>
            <a:r>
              <a:rPr lang="sl-SI" dirty="0"/>
              <a:t>Izobraževanje delovnih terapevtov</a:t>
            </a:r>
            <a:br>
              <a:rPr lang="sl-SI" dirty="0"/>
            </a:br>
            <a:endParaRPr lang="sl-SI" dirty="0"/>
          </a:p>
        </p:txBody>
      </p:sp>
      <p:sp>
        <p:nvSpPr>
          <p:cNvPr id="3" name="Označba mesta vsebine 2">
            <a:extLst>
              <a:ext uri="{FF2B5EF4-FFF2-40B4-BE49-F238E27FC236}">
                <a16:creationId xmlns:a16="http://schemas.microsoft.com/office/drawing/2014/main" id="{47FE5273-AD32-4F9B-BF99-FED267DA8FDA}"/>
              </a:ext>
            </a:extLst>
          </p:cNvPr>
          <p:cNvSpPr>
            <a:spLocks noGrp="1"/>
          </p:cNvSpPr>
          <p:nvPr>
            <p:ph idx="1"/>
          </p:nvPr>
        </p:nvSpPr>
        <p:spPr/>
        <p:txBody>
          <a:bodyPr/>
          <a:lstStyle/>
          <a:p>
            <a:r>
              <a:rPr lang="sl-SI" dirty="0"/>
              <a:t>Študij poteka na Zdravstveni fakulteti Univerze v Ljubljani na Oddelku za delovno terapijo</a:t>
            </a:r>
          </a:p>
          <a:p>
            <a:r>
              <a:rPr lang="sl-SI" dirty="0"/>
              <a:t>Poudarjen je na uporabnika usmerjen pristop</a:t>
            </a:r>
          </a:p>
          <a:p>
            <a:r>
              <a:rPr lang="sl-SI" dirty="0"/>
              <a:t>Izobraževanje je osredotočeno na dejavnost/aktivnost in zadovoljstva uporabnika</a:t>
            </a:r>
          </a:p>
          <a:p>
            <a:r>
              <a:rPr lang="sl-SI" dirty="0"/>
              <a:t>Študij je mednarodno primerljiv.  </a:t>
            </a:r>
          </a:p>
          <a:p>
            <a:endParaRPr lang="sl-SI" dirty="0"/>
          </a:p>
        </p:txBody>
      </p:sp>
    </p:spTree>
    <p:extLst>
      <p:ext uri="{BB962C8B-B14F-4D97-AF65-F5344CB8AC3E}">
        <p14:creationId xmlns:p14="http://schemas.microsoft.com/office/powerpoint/2010/main" val="3603918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6A06C4C-D95A-439A-A6AB-CD219090FDE1}"/>
              </a:ext>
            </a:extLst>
          </p:cNvPr>
          <p:cNvSpPr>
            <a:spLocks noGrp="1"/>
          </p:cNvSpPr>
          <p:nvPr>
            <p:ph type="title"/>
          </p:nvPr>
        </p:nvSpPr>
        <p:spPr/>
        <p:txBody>
          <a:bodyPr/>
          <a:lstStyle/>
          <a:p>
            <a:r>
              <a:rPr lang="sl-SI" dirty="0"/>
              <a:t>Kje nas srečate</a:t>
            </a:r>
          </a:p>
        </p:txBody>
      </p:sp>
      <p:sp>
        <p:nvSpPr>
          <p:cNvPr id="3" name="Označba mesta vsebine 2">
            <a:extLst>
              <a:ext uri="{FF2B5EF4-FFF2-40B4-BE49-F238E27FC236}">
                <a16:creationId xmlns:a16="http://schemas.microsoft.com/office/drawing/2014/main" id="{31F8415E-E3B1-4390-A5AB-0568ED9128A0}"/>
              </a:ext>
            </a:extLst>
          </p:cNvPr>
          <p:cNvSpPr>
            <a:spLocks noGrp="1"/>
          </p:cNvSpPr>
          <p:nvPr>
            <p:ph idx="1"/>
          </p:nvPr>
        </p:nvSpPr>
        <p:spPr/>
        <p:txBody>
          <a:bodyPr>
            <a:normAutofit/>
          </a:bodyPr>
          <a:lstStyle/>
          <a:p>
            <a:r>
              <a:rPr lang="sl-SI" dirty="0">
                <a:hlinkClick r:id="rId2"/>
              </a:rPr>
              <a:t>https://www.youtube.com/watch?v=IdVlPaRzEIs</a:t>
            </a:r>
            <a:endParaRPr lang="sl-SI" dirty="0"/>
          </a:p>
          <a:p>
            <a:endParaRPr lang="sl-SI" dirty="0"/>
          </a:p>
          <a:p>
            <a:r>
              <a:rPr lang="sl-SI" dirty="0">
                <a:hlinkClick r:id="rId3"/>
              </a:rPr>
              <a:t>https://www.youtube.com/watch?v=y52gjHaqSkA</a:t>
            </a:r>
            <a:endParaRPr lang="sl-SI" dirty="0"/>
          </a:p>
          <a:p>
            <a:endParaRPr lang="sl-SI" dirty="0"/>
          </a:p>
          <a:p>
            <a:r>
              <a:rPr lang="sl-SI" dirty="0">
                <a:hlinkClick r:id="rId4"/>
              </a:rPr>
              <a:t>https://www.youtube.com/watch?v=viEz2CN3LEU</a:t>
            </a:r>
            <a:endParaRPr lang="sl-SI" dirty="0"/>
          </a:p>
          <a:p>
            <a:endParaRPr lang="sl-SI" dirty="0"/>
          </a:p>
          <a:p>
            <a:r>
              <a:rPr lang="sl-SI" dirty="0">
                <a:hlinkClick r:id="rId5"/>
              </a:rPr>
              <a:t>https://www.youtube.com/watch?v=mOvKq6PyBbc</a:t>
            </a:r>
            <a:endParaRPr lang="sl-SI" dirty="0"/>
          </a:p>
          <a:p>
            <a:endParaRPr lang="sl-SI" dirty="0"/>
          </a:p>
          <a:p>
            <a:r>
              <a:rPr lang="sl-SI" dirty="0"/>
              <a:t>https://www.youtube.com/shorts/P2Uqga3m198</a:t>
            </a:r>
          </a:p>
          <a:p>
            <a:endParaRPr lang="sl-SI" dirty="0"/>
          </a:p>
          <a:p>
            <a:endParaRPr lang="sl-SI" dirty="0"/>
          </a:p>
          <a:p>
            <a:endParaRPr lang="sl-SI" dirty="0"/>
          </a:p>
          <a:p>
            <a:endParaRPr lang="sl-SI" dirty="0"/>
          </a:p>
        </p:txBody>
      </p:sp>
    </p:spTree>
    <p:extLst>
      <p:ext uri="{BB962C8B-B14F-4D97-AF65-F5344CB8AC3E}">
        <p14:creationId xmlns:p14="http://schemas.microsoft.com/office/powerpoint/2010/main" val="134042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2D63E91-5A1B-4637-98E6-A3A602B263BC}"/>
              </a:ext>
            </a:extLst>
          </p:cNvPr>
          <p:cNvSpPr>
            <a:spLocks noGrp="1"/>
          </p:cNvSpPr>
          <p:nvPr>
            <p:ph type="title"/>
          </p:nvPr>
        </p:nvSpPr>
        <p:spPr/>
        <p:txBody>
          <a:bodyPr/>
          <a:lstStyle/>
          <a:p>
            <a:r>
              <a:rPr lang="sl-SI" dirty="0"/>
              <a:t>Področja delovanja</a:t>
            </a:r>
          </a:p>
        </p:txBody>
      </p:sp>
      <p:sp>
        <p:nvSpPr>
          <p:cNvPr id="3" name="Označba mesta vsebine 2">
            <a:extLst>
              <a:ext uri="{FF2B5EF4-FFF2-40B4-BE49-F238E27FC236}">
                <a16:creationId xmlns:a16="http://schemas.microsoft.com/office/drawing/2014/main" id="{4073CB4D-A920-41F1-9F4A-8991C75E8007}"/>
              </a:ext>
            </a:extLst>
          </p:cNvPr>
          <p:cNvSpPr>
            <a:spLocks noGrp="1"/>
          </p:cNvSpPr>
          <p:nvPr>
            <p:ph idx="1"/>
          </p:nvPr>
        </p:nvSpPr>
        <p:spPr/>
        <p:txBody>
          <a:bodyPr/>
          <a:lstStyle/>
          <a:p>
            <a:r>
              <a:rPr lang="sl-SI" dirty="0"/>
              <a:t>Področje duševnega zdravja</a:t>
            </a:r>
          </a:p>
          <a:p>
            <a:r>
              <a:rPr lang="sl-SI" dirty="0"/>
              <a:t>Področje socialnih zavodov, </a:t>
            </a:r>
          </a:p>
          <a:p>
            <a:r>
              <a:rPr lang="sl-SI" dirty="0"/>
              <a:t>Nevrološko in mišično skeletno področje</a:t>
            </a:r>
          </a:p>
          <a:p>
            <a:r>
              <a:rPr lang="sl-SI" dirty="0"/>
              <a:t>Področje poklicne in zaposlitvene rehabilitacije</a:t>
            </a:r>
          </a:p>
          <a:p>
            <a:r>
              <a:rPr lang="sl-SI" dirty="0"/>
              <a:t>Področje za izobraževanje</a:t>
            </a:r>
          </a:p>
        </p:txBody>
      </p:sp>
    </p:spTree>
    <p:extLst>
      <p:ext uri="{BB962C8B-B14F-4D97-AF65-F5344CB8AC3E}">
        <p14:creationId xmlns:p14="http://schemas.microsoft.com/office/powerpoint/2010/main" val="756601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052E70F-1245-446D-9882-65812B42E049}"/>
              </a:ext>
            </a:extLst>
          </p:cNvPr>
          <p:cNvSpPr>
            <a:spLocks noGrp="1"/>
          </p:cNvSpPr>
          <p:nvPr>
            <p:ph type="title"/>
          </p:nvPr>
        </p:nvSpPr>
        <p:spPr/>
        <p:txBody>
          <a:bodyPr/>
          <a:lstStyle/>
          <a:p>
            <a:r>
              <a:rPr lang="sl-SI" dirty="0"/>
              <a:t>DELOVNA TERAPIJA NA PODROČJU DUŠEVNEGA ZDRAVJA</a:t>
            </a:r>
          </a:p>
        </p:txBody>
      </p:sp>
      <p:sp>
        <p:nvSpPr>
          <p:cNvPr id="3" name="Označba mesta vsebine 2">
            <a:extLst>
              <a:ext uri="{FF2B5EF4-FFF2-40B4-BE49-F238E27FC236}">
                <a16:creationId xmlns:a16="http://schemas.microsoft.com/office/drawing/2014/main" id="{B2408B5F-D67A-4AD0-9054-A1B58B7C65AB}"/>
              </a:ext>
            </a:extLst>
          </p:cNvPr>
          <p:cNvSpPr>
            <a:spLocks noGrp="1"/>
          </p:cNvSpPr>
          <p:nvPr>
            <p:ph idx="1"/>
          </p:nvPr>
        </p:nvSpPr>
        <p:spPr/>
        <p:txBody>
          <a:bodyPr>
            <a:normAutofit fontScale="85000" lnSpcReduction="20000"/>
          </a:bodyPr>
          <a:lstStyle/>
          <a:p>
            <a:r>
              <a:rPr lang="sl-SI" dirty="0"/>
              <a:t>Predstavlja pomemben del aktivnih pristopov v obravnavi duševnih motenj in težav, v vseh starostnih obdobjih, tako v njihovi akutni kot kronični fazi, pa tudi na področju preventive in skupnostne skrbi zdravljenja oseb z duševno motnjo</a:t>
            </a:r>
          </a:p>
          <a:p>
            <a:endParaRPr lang="sl-SI" dirty="0"/>
          </a:p>
          <a:p>
            <a:r>
              <a:rPr lang="sl-SI" dirty="0"/>
              <a:t>PODROČJA ČLOVEKOVEGA DELOVANJA:</a:t>
            </a:r>
          </a:p>
          <a:p>
            <a:pPr>
              <a:buFont typeface="Arial" panose="020B0604020202020204" pitchFamily="34" charset="0"/>
              <a:buChar char="•"/>
            </a:pPr>
            <a:r>
              <a:rPr lang="sl-SI" dirty="0"/>
              <a:t>SKRB ZASE (osebna higiena: umivanje obraza, zob, telesa,…, oblačenje-slačenje, obuvanje-sezuvanje, hranjenje, transfer, hoja, premagovanje stopnic, splošna mobilnost, finančne storitve- pomoč upravljanja s financami, uporaba javnega prometa, nakupovanje)</a:t>
            </a:r>
          </a:p>
          <a:p>
            <a:pPr>
              <a:buFont typeface="Arial" panose="020B0604020202020204" pitchFamily="34" charset="0"/>
              <a:buChar char="•"/>
            </a:pPr>
            <a:r>
              <a:rPr lang="sl-SI" dirty="0"/>
              <a:t>PRODUKTIVNOST/DELO (plačana /neplačana dela, pospravljanje stanovanja (čiščenje tal, sesanje, pometanje, brisanje prahu), nega perila (likanje, pranje), kuhanje, priprava pogrinjkov, delo na vrtu-kmetovanje v sadovnjaku</a:t>
            </a:r>
          </a:p>
          <a:p>
            <a:pPr>
              <a:buFont typeface="Arial" panose="020B0604020202020204" pitchFamily="34" charset="0"/>
              <a:buChar char="•"/>
            </a:pPr>
            <a:r>
              <a:rPr lang="sl-SI" dirty="0"/>
              <a:t>PROSTI ČAS (interesne aktivnosti v ožjem življenjskem okolju: kartanje, slikanje, risanje, pisanje, modeliranje, pletenje in interesne aktivnosti v širšem življenjskem okolju: sprehodi, planinarjenje. Drsanje, plavanje, smučanje, tek, potovanja)</a:t>
            </a:r>
          </a:p>
          <a:p>
            <a:pPr>
              <a:buFont typeface="Arial" panose="020B0604020202020204" pitchFamily="34" charset="0"/>
              <a:buChar char="•"/>
            </a:pPr>
            <a:r>
              <a:rPr lang="sl-SI" dirty="0"/>
              <a:t>VKLJUČEVANJE V DRUŽBO (socializacija- obiski prijateljev, družabne aktivnosti, kulturne aktivnosti, izleti, potovanja)</a:t>
            </a:r>
          </a:p>
        </p:txBody>
      </p:sp>
    </p:spTree>
    <p:extLst>
      <p:ext uri="{BB962C8B-B14F-4D97-AF65-F5344CB8AC3E}">
        <p14:creationId xmlns:p14="http://schemas.microsoft.com/office/powerpoint/2010/main" val="1398750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49595A1-C2DF-4092-9832-CD0ED3F20DF4}"/>
              </a:ext>
            </a:extLst>
          </p:cNvPr>
          <p:cNvSpPr>
            <a:spLocks noGrp="1"/>
          </p:cNvSpPr>
          <p:nvPr>
            <p:ph type="title"/>
          </p:nvPr>
        </p:nvSpPr>
        <p:spPr/>
        <p:txBody>
          <a:bodyPr/>
          <a:lstStyle/>
          <a:p>
            <a:r>
              <a:rPr lang="sl-SI" dirty="0"/>
              <a:t>Delovna terapija na področju duševnega zdravja</a:t>
            </a:r>
          </a:p>
        </p:txBody>
      </p:sp>
      <p:sp>
        <p:nvSpPr>
          <p:cNvPr id="3" name="Označba mesta vsebine 2">
            <a:extLst>
              <a:ext uri="{FF2B5EF4-FFF2-40B4-BE49-F238E27FC236}">
                <a16:creationId xmlns:a16="http://schemas.microsoft.com/office/drawing/2014/main" id="{E0E10CD9-0E47-4DFA-AFAE-A80045CBF6A7}"/>
              </a:ext>
            </a:extLst>
          </p:cNvPr>
          <p:cNvSpPr>
            <a:spLocks noGrp="1"/>
          </p:cNvSpPr>
          <p:nvPr>
            <p:ph idx="1"/>
          </p:nvPr>
        </p:nvSpPr>
        <p:spPr/>
        <p:txBody>
          <a:bodyPr>
            <a:normAutofit fontScale="70000" lnSpcReduction="20000"/>
          </a:bodyPr>
          <a:lstStyle/>
          <a:p>
            <a:r>
              <a:rPr lang="sl-SI" dirty="0"/>
              <a:t>Aktivnosti delovne terapije</a:t>
            </a:r>
          </a:p>
          <a:p>
            <a:pPr>
              <a:buFontTx/>
              <a:buChar char="-"/>
            </a:pPr>
            <a:r>
              <a:rPr lang="sl-SI" dirty="0"/>
              <a:t>Učenje zdravega načina življenja in svetovanje pri skrbi za varnost življenjskega okolja s ciljem preprečevanja možnosti poškodb, bolezni ali okvar</a:t>
            </a:r>
          </a:p>
          <a:p>
            <a:pPr>
              <a:buFontTx/>
              <a:buChar char="-"/>
            </a:pPr>
            <a:r>
              <a:rPr lang="sl-SI" dirty="0"/>
              <a:t>Učenje in trening čim bolj samostojnega izvajanja dejavnosti, ki so pomembne za posameznikovo življenje (skrb zase in druge, delo, aktivnosti posameznikovega prostega časa, druženje in vključevanje v družbo)</a:t>
            </a:r>
          </a:p>
          <a:p>
            <a:pPr>
              <a:buFontTx/>
              <a:buChar char="-"/>
            </a:pPr>
            <a:r>
              <a:rPr lang="sl-SI" dirty="0"/>
              <a:t>Vzpostavljanje in ohranjanje zdravih življenjskih navad</a:t>
            </a:r>
          </a:p>
          <a:p>
            <a:pPr>
              <a:buFontTx/>
              <a:buChar char="-"/>
            </a:pPr>
            <a:r>
              <a:rPr lang="sl-SI" dirty="0"/>
              <a:t>Vzpostavljanje in razvijanje posameznikove samostojnosti in avtonomije</a:t>
            </a:r>
          </a:p>
          <a:p>
            <a:pPr>
              <a:buFontTx/>
              <a:buChar char="-"/>
            </a:pPr>
            <a:r>
              <a:rPr lang="sl-SI" dirty="0"/>
              <a:t>Obvladovanje stresa</a:t>
            </a:r>
          </a:p>
          <a:p>
            <a:pPr>
              <a:buFontTx/>
              <a:buChar char="-"/>
            </a:pPr>
            <a:r>
              <a:rPr lang="sl-SI" dirty="0"/>
              <a:t>Sodelovanje z delodajalci za prilagoditve na delovnem mestu, zdravo delovno okolje</a:t>
            </a:r>
          </a:p>
          <a:p>
            <a:pPr>
              <a:buFontTx/>
              <a:buChar char="-"/>
            </a:pPr>
            <a:r>
              <a:rPr lang="sl-SI" dirty="0"/>
              <a:t>Omogočanje ponovnega vključevanja v družbo</a:t>
            </a:r>
          </a:p>
          <a:p>
            <a:pPr>
              <a:buFontTx/>
              <a:buChar char="-"/>
            </a:pPr>
            <a:r>
              <a:rPr lang="sl-SI" dirty="0"/>
              <a:t>Spodbujanje in razvijanje zavedanja lastne osebnosti in s tem krepitev zadovoljnega življenja</a:t>
            </a:r>
          </a:p>
          <a:p>
            <a:pPr>
              <a:buFontTx/>
              <a:buChar char="-"/>
            </a:pPr>
            <a:r>
              <a:rPr lang="sl-SI" dirty="0"/>
              <a:t>Pomoč pri sprejemanju svoje bolezni ali invalidnosti s pomočjo ponovnega učenja aktivnosti, ki so posamezniku pomembne za neodvisnost in samostojno življenje (skrb zase in druge, gospodinjske aktivnosti, smotrno razporejanje finančnih sredstev, urejanje bivalnih razmer, telesno gibanje in športne aktivnosti, vrtnarjenje, ukvarjanje s hobiji).</a:t>
            </a:r>
          </a:p>
        </p:txBody>
      </p:sp>
    </p:spTree>
    <p:extLst>
      <p:ext uri="{BB962C8B-B14F-4D97-AF65-F5344CB8AC3E}">
        <p14:creationId xmlns:p14="http://schemas.microsoft.com/office/powerpoint/2010/main" val="16765215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rsta lesa">
  <a:themeElements>
    <a:clrScheme name="Vrsta les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Vrsta les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rsta les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TM03090434[[fn=Vrsta lesa]]</Template>
  <TotalTime>87</TotalTime>
  <Words>648</Words>
  <Application>Microsoft Office PowerPoint</Application>
  <PresentationFormat>Širokozaslonsko</PresentationFormat>
  <Paragraphs>71</Paragraphs>
  <Slides>12</Slides>
  <Notes>0</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12</vt:i4>
      </vt:variant>
    </vt:vector>
  </HeadingPairs>
  <TitlesOfParts>
    <vt:vector size="17" baseType="lpstr">
      <vt:lpstr>Arial</vt:lpstr>
      <vt:lpstr>Rockwell</vt:lpstr>
      <vt:lpstr>Rockwell Condensed</vt:lpstr>
      <vt:lpstr>Wingdings</vt:lpstr>
      <vt:lpstr>Vrsta lesa</vt:lpstr>
      <vt:lpstr> vloga delovnega terapevta v timu spo centra za duševno zdravje</vt:lpstr>
      <vt:lpstr>Spoznaj, kaj je delovna terapija</vt:lpstr>
      <vt:lpstr>O delovni terapiji</vt:lpstr>
      <vt:lpstr>Kdo smo delovni terapevti</vt:lpstr>
      <vt:lpstr>Izobraževanje delovnih terapevtov </vt:lpstr>
      <vt:lpstr>Kje nas srečate</vt:lpstr>
      <vt:lpstr>Področja delovanja</vt:lpstr>
      <vt:lpstr>DELOVNA TERAPIJA NA PODROČJU DUŠEVNEGA ZDRAVJA</vt:lpstr>
      <vt:lpstr>Delovna terapija na področju duševnega zdravja</vt:lpstr>
      <vt:lpstr>Obravnava v domačem okolju</vt:lpstr>
      <vt:lpstr>Pripomočki, vprašanja,….</vt:lpstr>
      <vt:lpstr>NAMESTO ZAKLJUČKA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SPOZNAJMO DELOVNO TERAPIJO IN DELOVNO TERAPEVTKO</dc:title>
  <dc:creator>Jani</dc:creator>
  <cp:lastModifiedBy>Jani</cp:lastModifiedBy>
  <cp:revision>9</cp:revision>
  <dcterms:created xsi:type="dcterms:W3CDTF">2024-10-14T03:04:55Z</dcterms:created>
  <dcterms:modified xsi:type="dcterms:W3CDTF">2024-10-17T01:46:26Z</dcterms:modified>
</cp:coreProperties>
</file>