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sldIdLst>
    <p:sldId id="256" r:id="rId2"/>
    <p:sldId id="257" r:id="rId3"/>
    <p:sldId id="258" r:id="rId4"/>
    <p:sldId id="260" r:id="rId5"/>
    <p:sldId id="262" r:id="rId6"/>
    <p:sldId id="264" r:id="rId7"/>
    <p:sldId id="266" r:id="rId8"/>
    <p:sldId id="268" r:id="rId9"/>
    <p:sldId id="270" r:id="rId10"/>
    <p:sldId id="272" r:id="rId11"/>
    <p:sldId id="274" r:id="rId12"/>
    <p:sldId id="276" r:id="rId13"/>
    <p:sldId id="278" r:id="rId14"/>
    <p:sldId id="280" r:id="rId15"/>
    <p:sldId id="282" r:id="rId16"/>
    <p:sldId id="284" r:id="rId17"/>
    <p:sldId id="286" r:id="rId18"/>
    <p:sldId id="288" r:id="rId19"/>
    <p:sldId id="290" r:id="rId20"/>
    <p:sldId id="292" r:id="rId21"/>
    <p:sldId id="294" r:id="rId22"/>
    <p:sldId id="296" r:id="rId23"/>
    <p:sldId id="298" r:id="rId24"/>
    <p:sldId id="300" r:id="rId25"/>
    <p:sldId id="302" r:id="rId26"/>
    <p:sldId id="304" r:id="rId27"/>
    <p:sldId id="306" r:id="rId28"/>
    <p:sldId id="309" r:id="rId29"/>
    <p:sldId id="308" r:id="rId30"/>
    <p:sldId id="311" r:id="rId31"/>
    <p:sldId id="313" r:id="rId32"/>
    <p:sldId id="315" r:id="rId33"/>
    <p:sldId id="317" r:id="rId34"/>
    <p:sldId id="319" r:id="rId35"/>
    <p:sldId id="321" r:id="rId36"/>
    <p:sldId id="323" r:id="rId37"/>
    <p:sldId id="325" r:id="rId38"/>
    <p:sldId id="327" r:id="rId39"/>
    <p:sldId id="329" r:id="rId40"/>
    <p:sldId id="331" r:id="rId41"/>
    <p:sldId id="333" r:id="rId42"/>
    <p:sldId id="335" r:id="rId43"/>
    <p:sldId id="337" r:id="rId44"/>
    <p:sldId id="339" r:id="rId45"/>
    <p:sldId id="341" r:id="rId46"/>
    <p:sldId id="343" r:id="rId47"/>
    <p:sldId id="345" r:id="rId48"/>
    <p:sldId id="347" r:id="rId49"/>
    <p:sldId id="349" r:id="rId50"/>
    <p:sldId id="351" r:id="rId51"/>
    <p:sldId id="353" r:id="rId52"/>
    <p:sldId id="355" r:id="rId53"/>
    <p:sldId id="357" r:id="rId54"/>
    <p:sldId id="359" r:id="rId55"/>
    <p:sldId id="362" r:id="rId56"/>
    <p:sldId id="364" r:id="rId57"/>
    <p:sldId id="366" r:id="rId58"/>
    <p:sldId id="368" r:id="rId59"/>
    <p:sldId id="370" r:id="rId60"/>
    <p:sldId id="372" r:id="rId61"/>
    <p:sldId id="374" r:id="rId62"/>
    <p:sldId id="376" r:id="rId63"/>
    <p:sldId id="378" r:id="rId64"/>
    <p:sldId id="380" r:id="rId65"/>
    <p:sldId id="382" r:id="rId66"/>
    <p:sldId id="384" r:id="rId6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18" d="100"/>
          <a:sy n="118" d="100"/>
        </p:scale>
        <p:origin x="138"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F802284-43EF-4E4E-89FA-5554EC0F4FAD}" type="datetimeFigureOut">
              <a:rPr lang="sl-SI" smtClean="0"/>
              <a:t>14.3.2016</a:t>
            </a:fld>
            <a:endParaRPr lang="sl-S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l-SI"/>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92FF74-53C8-4D52-A533-9F57C41159A7}" type="slidenum">
              <a:rPr lang="sl-SI" smtClean="0"/>
              <a:t>‹#›</a:t>
            </a:fld>
            <a:endParaRPr lang="sl-SI"/>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FF802284-43EF-4E4E-89FA-5554EC0F4FAD}" type="datetimeFigureOut">
              <a:rPr lang="sl-SI" smtClean="0"/>
              <a:t>14.3.2016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FF802284-43EF-4E4E-89FA-5554EC0F4FAD}" type="datetimeFigureOut">
              <a:rPr lang="sl-SI" smtClean="0"/>
              <a:t>14.3.2016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FF802284-43EF-4E4E-89FA-5554EC0F4FAD}" type="datetimeFigureOut">
              <a:rPr lang="sl-SI" smtClean="0"/>
              <a:t>14.3.2016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FF802284-43EF-4E4E-89FA-5554EC0F4FAD}" type="datetimeFigureOut">
              <a:rPr lang="sl-SI" smtClean="0"/>
              <a:t>14.3.2016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fld id="{FF802284-43EF-4E4E-89FA-5554EC0F4FAD}" type="datetimeFigureOut">
              <a:rPr lang="sl-SI" smtClean="0"/>
              <a:t>14.3.2016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AF92FF74-53C8-4D52-A533-9F57C41159A7}" type="slidenum">
              <a:rPr lang="sl-SI" smtClean="0"/>
              <a:t>‹#›</a:t>
            </a:fld>
            <a:endParaRPr lang="sl-SI"/>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FF802284-43EF-4E4E-89FA-5554EC0F4FAD}" type="datetimeFigureOut">
              <a:rPr lang="sl-SI" smtClean="0"/>
              <a:t>14.3.2016</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FF802284-43EF-4E4E-89FA-5554EC0F4FAD}" type="datetimeFigureOut">
              <a:rPr lang="sl-SI" smtClean="0"/>
              <a:t>14.3.2016</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02284-43EF-4E4E-89FA-5554EC0F4FAD}" type="datetimeFigureOut">
              <a:rPr lang="sl-SI" smtClean="0"/>
              <a:t>14.3.2016</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802284-43EF-4E4E-89FA-5554EC0F4FAD}" type="datetimeFigureOut">
              <a:rPr lang="sl-SI" smtClean="0"/>
              <a:t>14.3.2016</a:t>
            </a:fld>
            <a:endParaRPr lang="sl-SI"/>
          </a:p>
        </p:txBody>
      </p:sp>
      <p:sp>
        <p:nvSpPr>
          <p:cNvPr id="7" name="Slide Number Placeholder 6"/>
          <p:cNvSpPr>
            <a:spLocks noGrp="1"/>
          </p:cNvSpPr>
          <p:nvPr>
            <p:ph type="sldNum" sz="quarter" idx="12"/>
          </p:nvPr>
        </p:nvSpPr>
        <p:spPr/>
        <p:txBody>
          <a:bodyPr/>
          <a:lstStyle/>
          <a:p>
            <a:fld id="{AF92FF74-53C8-4D52-A533-9F57C41159A7}" type="slidenum">
              <a:rPr lang="sl-SI" smtClean="0"/>
              <a:t>‹#›</a:t>
            </a:fld>
            <a:endParaRPr lang="sl-S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l-SI"/>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FF802284-43EF-4E4E-89FA-5554EC0F4FAD}" type="datetimeFigureOut">
              <a:rPr lang="sl-SI" smtClean="0"/>
              <a:t>14.3.2016</a:t>
            </a:fld>
            <a:endParaRPr lang="sl-S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l-SI"/>
          </a:p>
        </p:txBody>
      </p:sp>
      <p:sp>
        <p:nvSpPr>
          <p:cNvPr id="7" name="Slide Number Placeholder 6"/>
          <p:cNvSpPr>
            <a:spLocks noGrp="1"/>
          </p:cNvSpPr>
          <p:nvPr>
            <p:ph type="sldNum" sz="quarter" idx="12"/>
          </p:nvPr>
        </p:nvSpPr>
        <p:spPr/>
        <p:txBody>
          <a:bodyPr/>
          <a:lstStyle/>
          <a:p>
            <a:fld id="{AF92FF74-53C8-4D52-A533-9F57C41159A7}"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F802284-43EF-4E4E-89FA-5554EC0F4FAD}" type="datetimeFigureOut">
              <a:rPr lang="sl-SI" smtClean="0"/>
              <a:t>14.3.2016</a:t>
            </a:fld>
            <a:endParaRPr lang="sl-S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l-S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92FF74-53C8-4D52-A533-9F57C41159A7}"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sola-zetale.si/"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sz="4400" b="1" dirty="0" smtClean="0">
                <a:latin typeface="Arial Rounded MT Bold" pitchFamily="34" charset="0"/>
              </a:rPr>
              <a:t>Publikacija</a:t>
            </a:r>
            <a:br>
              <a:rPr lang="sl-SI" sz="4400" b="1" dirty="0" smtClean="0">
                <a:latin typeface="Arial Rounded MT Bold" pitchFamily="34" charset="0"/>
              </a:rPr>
            </a:br>
            <a:r>
              <a:rPr lang="sl-SI" sz="4400" b="1" dirty="0" smtClean="0">
                <a:latin typeface="Arial Rounded MT Bold" pitchFamily="34" charset="0"/>
              </a:rPr>
              <a:t> 2015/2016</a:t>
            </a:r>
            <a:endParaRPr lang="sl-SI" sz="4400" b="1" dirty="0">
              <a:latin typeface="Arial Rounded MT Bold" pitchFamily="34" charset="0"/>
            </a:endParaRPr>
          </a:p>
        </p:txBody>
      </p:sp>
      <p:sp>
        <p:nvSpPr>
          <p:cNvPr id="4" name="Pravokotnik 3"/>
          <p:cNvSpPr/>
          <p:nvPr/>
        </p:nvSpPr>
        <p:spPr>
          <a:xfrm>
            <a:off x="4644008" y="0"/>
            <a:ext cx="3600400" cy="242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3314" y="18937"/>
            <a:ext cx="5254279"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447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marL="68580" indent="0">
              <a:spcAft>
                <a:spcPts val="0"/>
              </a:spcAft>
              <a:buNone/>
            </a:pPr>
            <a:r>
              <a:rPr lang="sl-SI" b="1" dirty="0" smtClean="0">
                <a:latin typeface="Arial Rounded MT Bold" pitchFamily="34" charset="0"/>
                <a:ea typeface="Times New Roman"/>
              </a:rPr>
              <a:t>ŠOLSKI ZVONEC</a:t>
            </a: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2734763630"/>
              </p:ext>
            </p:extLst>
          </p:nvPr>
        </p:nvGraphicFramePr>
        <p:xfrm>
          <a:off x="1115616" y="2060847"/>
          <a:ext cx="6984776" cy="4206240"/>
        </p:xfrm>
        <a:graphic>
          <a:graphicData uri="http://schemas.openxmlformats.org/drawingml/2006/table">
            <a:tbl>
              <a:tblPr firstRow="1" firstCol="1" bandRow="1"/>
              <a:tblGrid>
                <a:gridCol w="4128242"/>
                <a:gridCol w="2856534"/>
              </a:tblGrid>
              <a:tr h="268830">
                <a:tc>
                  <a:txBody>
                    <a:bodyPr/>
                    <a:lstStyle/>
                    <a:p>
                      <a:pPr>
                        <a:lnSpc>
                          <a:spcPct val="115000"/>
                        </a:lnSpc>
                        <a:spcAft>
                          <a:spcPts val="0"/>
                        </a:spcAft>
                      </a:pPr>
                      <a:r>
                        <a:rPr lang="sl-SI" sz="1600" i="1" dirty="0">
                          <a:effectLst/>
                          <a:latin typeface="Cambria"/>
                          <a:ea typeface="Times New Roman"/>
                          <a:cs typeface="Times New Roman"/>
                        </a:rPr>
                        <a:t>1. ura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Cambria"/>
                          <a:ea typeface="Times New Roman"/>
                          <a:cs typeface="Times New Roman"/>
                        </a:rPr>
                        <a:t>7.50– 8.35</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a:txBody>
                    <a:bodyPr/>
                    <a:lstStyle/>
                    <a:p>
                      <a:pPr>
                        <a:lnSpc>
                          <a:spcPct val="115000"/>
                        </a:lnSpc>
                        <a:spcAft>
                          <a:spcPts val="0"/>
                        </a:spcAft>
                      </a:pPr>
                      <a:r>
                        <a:rPr lang="sl-SI" sz="1600" i="1" dirty="0">
                          <a:effectLst/>
                          <a:latin typeface="Cambria"/>
                          <a:ea typeface="Times New Roman"/>
                          <a:cs typeface="Times New Roman"/>
                        </a:rPr>
                        <a:t>2. ura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8.45– 9.30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660">
                <a:tc gridSpan="2">
                  <a:txBody>
                    <a:bodyPr/>
                    <a:lstStyle/>
                    <a:p>
                      <a:pPr>
                        <a:lnSpc>
                          <a:spcPct val="115000"/>
                        </a:lnSpc>
                        <a:spcAft>
                          <a:spcPts val="0"/>
                        </a:spcAft>
                      </a:pPr>
                      <a:r>
                        <a:rPr lang="sl-SI" sz="1600" i="1" dirty="0">
                          <a:effectLst/>
                          <a:latin typeface="Cambria"/>
                          <a:ea typeface="Times New Roman"/>
                          <a:cs typeface="Times New Roman"/>
                        </a:rPr>
                        <a:t>1., 2., 3., 4., 5. razred –  malica</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6., 7., 8., 9. razred – rekreativni odmor</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r>
              <a:tr h="268830">
                <a:tc>
                  <a:txBody>
                    <a:bodyPr/>
                    <a:lstStyle/>
                    <a:p>
                      <a:pPr>
                        <a:lnSpc>
                          <a:spcPct val="115000"/>
                        </a:lnSpc>
                        <a:spcAft>
                          <a:spcPts val="0"/>
                        </a:spcAft>
                      </a:pPr>
                      <a:r>
                        <a:rPr lang="sl-SI" sz="1600" i="1">
                          <a:effectLst/>
                          <a:latin typeface="Cambria"/>
                          <a:ea typeface="Times New Roman"/>
                          <a:cs typeface="Times New Roman"/>
                        </a:rPr>
                        <a:t>3.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9.45–10.30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660">
                <a:tc gridSpan="2">
                  <a:txBody>
                    <a:bodyPr/>
                    <a:lstStyle/>
                    <a:p>
                      <a:pPr>
                        <a:lnSpc>
                          <a:spcPct val="115000"/>
                        </a:lnSpc>
                        <a:spcAft>
                          <a:spcPts val="0"/>
                        </a:spcAft>
                      </a:pPr>
                      <a:r>
                        <a:rPr lang="sl-SI" sz="1600" i="1" dirty="0">
                          <a:effectLst/>
                          <a:latin typeface="Cambria"/>
                          <a:ea typeface="Times New Roman"/>
                          <a:cs typeface="Times New Roman"/>
                        </a:rPr>
                        <a:t>1., 2., 3., 4., 5. razred  – rekreativni odmor</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6., 7., 8., 9. razred   – malica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r>
              <a:tr h="268830">
                <a:tc>
                  <a:txBody>
                    <a:bodyPr/>
                    <a:lstStyle/>
                    <a:p>
                      <a:pPr>
                        <a:lnSpc>
                          <a:spcPct val="115000"/>
                        </a:lnSpc>
                        <a:spcAft>
                          <a:spcPts val="0"/>
                        </a:spcAft>
                      </a:pPr>
                      <a:r>
                        <a:rPr lang="sl-SI" sz="1600" i="1">
                          <a:effectLst/>
                          <a:latin typeface="Cambria"/>
                          <a:ea typeface="Times New Roman"/>
                          <a:cs typeface="Times New Roman"/>
                        </a:rPr>
                        <a:t>4.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10.45–11.30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a:txBody>
                    <a:bodyPr/>
                    <a:lstStyle/>
                    <a:p>
                      <a:pPr>
                        <a:lnSpc>
                          <a:spcPct val="115000"/>
                        </a:lnSpc>
                        <a:spcAft>
                          <a:spcPts val="0"/>
                        </a:spcAft>
                      </a:pPr>
                      <a:r>
                        <a:rPr lang="sl-SI" sz="1600" i="1">
                          <a:effectLst/>
                          <a:latin typeface="Cambria"/>
                          <a:ea typeface="Times New Roman"/>
                          <a:cs typeface="Times New Roman"/>
                        </a:rPr>
                        <a:t>5.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11.35–12.20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gridSpan="2">
                  <a:txBody>
                    <a:bodyPr/>
                    <a:lstStyle/>
                    <a:p>
                      <a:pPr>
                        <a:lnSpc>
                          <a:spcPct val="115000"/>
                        </a:lnSpc>
                        <a:spcAft>
                          <a:spcPts val="0"/>
                        </a:spcAft>
                      </a:pPr>
                      <a:r>
                        <a:rPr lang="sl-SI" sz="1600" i="1" dirty="0">
                          <a:effectLst/>
                          <a:latin typeface="Cambria"/>
                          <a:ea typeface="Times New Roman"/>
                          <a:cs typeface="Times New Roman"/>
                        </a:rPr>
                        <a:t>popoldanska malica, kosilo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r>
              <a:tr h="268830">
                <a:tc>
                  <a:txBody>
                    <a:bodyPr/>
                    <a:lstStyle/>
                    <a:p>
                      <a:pPr>
                        <a:lnSpc>
                          <a:spcPct val="115000"/>
                        </a:lnSpc>
                        <a:spcAft>
                          <a:spcPts val="0"/>
                        </a:spcAft>
                      </a:pPr>
                      <a:r>
                        <a:rPr lang="sl-SI" sz="1600" i="1">
                          <a:effectLst/>
                          <a:latin typeface="Cambria"/>
                          <a:ea typeface="Times New Roman"/>
                          <a:cs typeface="Times New Roman"/>
                        </a:rPr>
                        <a:t>6.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12.25–13.10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gridSpan="2">
                  <a:txBody>
                    <a:bodyPr/>
                    <a:lstStyle/>
                    <a:p>
                      <a:pPr>
                        <a:lnSpc>
                          <a:spcPct val="115000"/>
                        </a:lnSpc>
                        <a:spcAft>
                          <a:spcPts val="0"/>
                        </a:spcAft>
                      </a:pPr>
                      <a:r>
                        <a:rPr lang="sl-SI" sz="1600" i="1" dirty="0">
                          <a:effectLst/>
                          <a:latin typeface="Cambria"/>
                          <a:ea typeface="Times New Roman"/>
                          <a:cs typeface="Times New Roman"/>
                        </a:rPr>
                        <a:t>popoldanska malica, kosilo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r>
              <a:tr h="268830">
                <a:tc>
                  <a:txBody>
                    <a:bodyPr/>
                    <a:lstStyle/>
                    <a:p>
                      <a:pPr>
                        <a:lnSpc>
                          <a:spcPct val="115000"/>
                        </a:lnSpc>
                        <a:spcAft>
                          <a:spcPts val="0"/>
                        </a:spcAft>
                      </a:pPr>
                      <a:r>
                        <a:rPr lang="sl-SI" sz="1600" i="1">
                          <a:effectLst/>
                          <a:latin typeface="Cambria"/>
                          <a:ea typeface="Times New Roman"/>
                          <a:cs typeface="Times New Roman"/>
                        </a:rPr>
                        <a:t>7.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13.20–14.05</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a:txBody>
                    <a:bodyPr/>
                    <a:lstStyle/>
                    <a:p>
                      <a:pPr>
                        <a:lnSpc>
                          <a:spcPct val="115000"/>
                        </a:lnSpc>
                        <a:spcAft>
                          <a:spcPts val="0"/>
                        </a:spcAft>
                      </a:pPr>
                      <a:r>
                        <a:rPr lang="sl-SI" sz="1600" i="1">
                          <a:effectLst/>
                          <a:latin typeface="Cambria"/>
                          <a:ea typeface="Times New Roman"/>
                          <a:cs typeface="Times New Roman"/>
                        </a:rPr>
                        <a:t>8.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14.10– 14.55</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830">
                <a:tc>
                  <a:txBody>
                    <a:bodyPr/>
                    <a:lstStyle/>
                    <a:p>
                      <a:pPr>
                        <a:lnSpc>
                          <a:spcPct val="115000"/>
                        </a:lnSpc>
                        <a:spcAft>
                          <a:spcPts val="0"/>
                        </a:spcAft>
                      </a:pPr>
                      <a:r>
                        <a:rPr lang="sl-SI" sz="1600" i="1">
                          <a:effectLst/>
                          <a:latin typeface="Cambria"/>
                          <a:ea typeface="Times New Roman"/>
                          <a:cs typeface="Times New Roman"/>
                        </a:rPr>
                        <a:t>9. ura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15.00– 15.45</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1358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r>
              <a:rPr lang="sl-SI" b="1" dirty="0" smtClean="0">
                <a:latin typeface="Arial Rounded MT Bold" pitchFamily="34" charset="0"/>
                <a:ea typeface="Times New Roman"/>
              </a:rPr>
              <a:t>ŠOLSKI KOLEDAR</a:t>
            </a:r>
          </a:p>
          <a:p>
            <a:pPr>
              <a:lnSpc>
                <a:spcPct val="115000"/>
              </a:lnSpc>
              <a:spcAft>
                <a:spcPts val="1000"/>
              </a:spcAft>
            </a:pPr>
            <a:r>
              <a:rPr lang="sl-SI" sz="1800" i="1" dirty="0" smtClean="0">
                <a:latin typeface="Cambria"/>
                <a:ea typeface="Times New Roman"/>
                <a:cs typeface="Times New Roman"/>
              </a:rPr>
              <a:t>V </a:t>
            </a:r>
            <a:r>
              <a:rPr lang="sl-SI" sz="1800" i="1" dirty="0">
                <a:latin typeface="Cambria"/>
                <a:ea typeface="Times New Roman"/>
                <a:cs typeface="Times New Roman"/>
              </a:rPr>
              <a:t>šolskem letu 2015/2016  bomo </a:t>
            </a:r>
            <a:r>
              <a:rPr lang="sl-SI" sz="1800" i="1">
                <a:latin typeface="Cambria"/>
                <a:ea typeface="Times New Roman"/>
                <a:cs typeface="Times New Roman"/>
              </a:rPr>
              <a:t>realizirali </a:t>
            </a:r>
            <a:r>
              <a:rPr lang="sl-SI" sz="1800" i="1" smtClean="0">
                <a:latin typeface="Cambria"/>
                <a:ea typeface="Times New Roman"/>
                <a:cs typeface="Times New Roman"/>
              </a:rPr>
              <a:t>192 </a:t>
            </a:r>
            <a:r>
              <a:rPr lang="sl-SI" sz="1800" i="1" dirty="0">
                <a:latin typeface="Cambria"/>
                <a:ea typeface="Times New Roman"/>
                <a:cs typeface="Times New Roman"/>
              </a:rPr>
              <a:t>šolskih dni, in sicer 176 dni pouka in 15 dni dejavnosti,  med katere štejemo  športne, kulturne, tehniške in naravoslovne dneve.</a:t>
            </a:r>
            <a:endParaRPr lang="sl-SI" sz="1800" dirty="0">
              <a:latin typeface="Cambria"/>
              <a:ea typeface="Times New Roman"/>
              <a:cs typeface="Times New Roman"/>
            </a:endParaRPr>
          </a:p>
          <a:p>
            <a:pPr>
              <a:lnSpc>
                <a:spcPct val="115000"/>
              </a:lnSpc>
              <a:spcAft>
                <a:spcPts val="1000"/>
              </a:spcAft>
            </a:pPr>
            <a:r>
              <a:rPr lang="sl-SI" sz="1800" i="1" dirty="0" smtClean="0">
                <a:latin typeface="Cambria"/>
                <a:ea typeface="Times New Roman"/>
                <a:cs typeface="Times New Roman"/>
              </a:rPr>
              <a:t> Pouk </a:t>
            </a:r>
            <a:r>
              <a:rPr lang="sl-SI" sz="1800" i="1" dirty="0">
                <a:latin typeface="Cambria"/>
                <a:ea typeface="Times New Roman"/>
                <a:cs typeface="Times New Roman"/>
              </a:rPr>
              <a:t>bo potekal v dveh ocenjevalnih obdobjih</a:t>
            </a:r>
            <a:r>
              <a:rPr lang="sl-SI" sz="1800" i="1" dirty="0" smtClean="0">
                <a:latin typeface="Cambria"/>
                <a:ea typeface="Times New Roman"/>
                <a:cs typeface="Times New Roman"/>
              </a:rPr>
              <a:t>:</a:t>
            </a:r>
          </a:p>
          <a:p>
            <a:pPr>
              <a:lnSpc>
                <a:spcPct val="115000"/>
              </a:lnSpc>
              <a:spcAft>
                <a:spcPts val="1000"/>
              </a:spcAft>
            </a:pPr>
            <a:endParaRPr lang="sl-SI" sz="1800" i="1" dirty="0">
              <a:latin typeface="Cambria"/>
              <a:ea typeface="Times New Roman"/>
              <a:cs typeface="Times New Roman"/>
            </a:endParaRPr>
          </a:p>
          <a:p>
            <a:pPr marL="68580" indent="0">
              <a:lnSpc>
                <a:spcPct val="115000"/>
              </a:lnSpc>
              <a:spcAft>
                <a:spcPts val="1000"/>
              </a:spcAft>
              <a:buNone/>
            </a:pPr>
            <a:endParaRPr lang="sl-SI" sz="1800" i="1" dirty="0" smtClean="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2748929815"/>
              </p:ext>
            </p:extLst>
          </p:nvPr>
        </p:nvGraphicFramePr>
        <p:xfrm>
          <a:off x="1763688" y="4221088"/>
          <a:ext cx="4521190" cy="1661322"/>
        </p:xfrm>
        <a:graphic>
          <a:graphicData uri="http://schemas.openxmlformats.org/drawingml/2006/table">
            <a:tbl>
              <a:tblPr firstRow="1" firstCol="1" bandRow="1"/>
              <a:tblGrid>
                <a:gridCol w="1337858"/>
                <a:gridCol w="3183332"/>
              </a:tblGrid>
              <a:tr h="543979">
                <a:tc>
                  <a:txBody>
                    <a:bodyPr/>
                    <a:lstStyle/>
                    <a:p>
                      <a:pPr algn="l">
                        <a:lnSpc>
                          <a:spcPct val="115000"/>
                        </a:lnSpc>
                        <a:spcAft>
                          <a:spcPts val="0"/>
                        </a:spcAft>
                      </a:pPr>
                      <a:r>
                        <a:rPr lang="sl-SI" sz="1800" b="1" i="1" dirty="0">
                          <a:effectLst/>
                          <a:latin typeface="Cambria"/>
                          <a:ea typeface="Times New Roman"/>
                          <a:cs typeface="Times New Roman"/>
                        </a:rPr>
                        <a:t>POLLETJE</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800" b="1" i="1" dirty="0">
                          <a:effectLst/>
                          <a:latin typeface="Cambria"/>
                          <a:ea typeface="Times New Roman"/>
                          <a:cs typeface="Times New Roman"/>
                        </a:rPr>
                        <a:t>TRAJANJE</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364">
                <a:tc>
                  <a:txBody>
                    <a:bodyPr/>
                    <a:lstStyle/>
                    <a:p>
                      <a:pPr algn="l">
                        <a:lnSpc>
                          <a:spcPct val="115000"/>
                        </a:lnSpc>
                        <a:spcAft>
                          <a:spcPts val="0"/>
                        </a:spcAft>
                      </a:pPr>
                      <a:r>
                        <a:rPr lang="sl-SI" sz="1800" i="1">
                          <a:effectLst/>
                          <a:latin typeface="Cambria"/>
                          <a:ea typeface="Times New Roman"/>
                          <a:cs typeface="Times New Roman"/>
                        </a:rPr>
                        <a:t> prvo</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800" i="1" dirty="0">
                          <a:effectLst/>
                          <a:latin typeface="Cambria"/>
                          <a:ea typeface="Times New Roman"/>
                          <a:cs typeface="Times New Roman"/>
                        </a:rPr>
                        <a:t>1. september–31. januar</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979">
                <a:tc>
                  <a:txBody>
                    <a:bodyPr/>
                    <a:lstStyle/>
                    <a:p>
                      <a:pPr algn="l">
                        <a:lnSpc>
                          <a:spcPct val="115000"/>
                        </a:lnSpc>
                        <a:spcAft>
                          <a:spcPts val="0"/>
                        </a:spcAft>
                      </a:pPr>
                      <a:r>
                        <a:rPr lang="sl-SI" sz="1800" i="1">
                          <a:effectLst/>
                          <a:latin typeface="Cambria"/>
                          <a:ea typeface="Times New Roman"/>
                          <a:cs typeface="Times New Roman"/>
                        </a:rPr>
                        <a:t> drugo</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800" i="1" dirty="0">
                          <a:effectLst/>
                          <a:latin typeface="Cambria"/>
                          <a:ea typeface="Times New Roman"/>
                          <a:cs typeface="Times New Roman"/>
                        </a:rPr>
                        <a:t>1. februar–15. oziroma  24. junij</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87740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95845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196752"/>
            <a:ext cx="8208912" cy="5040560"/>
          </a:xfrm>
        </p:spPr>
        <p:txBody>
          <a:bodyPr>
            <a:noAutofit/>
          </a:bodyPr>
          <a:lstStyle/>
          <a:p>
            <a:pPr marL="68580" indent="0">
              <a:spcAft>
                <a:spcPts val="0"/>
              </a:spcAft>
              <a:buNone/>
            </a:pPr>
            <a:r>
              <a:rPr lang="sl-SI" b="1" dirty="0" smtClean="0">
                <a:latin typeface="Arial Rounded MT Bold" pitchFamily="34" charset="0"/>
                <a:ea typeface="Times New Roman"/>
              </a:rPr>
              <a:t>ŠOLSKI KOLEDAR</a:t>
            </a:r>
          </a:p>
          <a:p>
            <a:pPr marL="68580" indent="0">
              <a:spcAft>
                <a:spcPts val="0"/>
              </a:spcAft>
              <a:buNone/>
            </a:pPr>
            <a:endParaRPr lang="sl-SI" b="1" dirty="0" smtClean="0">
              <a:latin typeface="Arial Rounded MT Bold" pitchFamily="34"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78940793"/>
              </p:ext>
            </p:extLst>
          </p:nvPr>
        </p:nvGraphicFramePr>
        <p:xfrm>
          <a:off x="971600" y="1628800"/>
          <a:ext cx="7416824" cy="4907280"/>
        </p:xfrm>
        <a:graphic>
          <a:graphicData uri="http://schemas.openxmlformats.org/drawingml/2006/table">
            <a:tbl>
              <a:tblPr firstRow="1" firstCol="1" lastRow="1" lastCol="1" bandRow="1" bandCol="1"/>
              <a:tblGrid>
                <a:gridCol w="2743791"/>
                <a:gridCol w="4673033"/>
              </a:tblGrid>
              <a:tr h="205223">
                <a:tc>
                  <a:txBody>
                    <a:bodyPr/>
                    <a:lstStyle/>
                    <a:p>
                      <a:pPr algn="l">
                        <a:lnSpc>
                          <a:spcPct val="115000"/>
                        </a:lnSpc>
                        <a:spcAft>
                          <a:spcPts val="0"/>
                        </a:spcAft>
                      </a:pPr>
                      <a:r>
                        <a:rPr lang="sl-SI" sz="1400" b="1" i="1" dirty="0">
                          <a:effectLst/>
                          <a:latin typeface="Cambria"/>
                          <a:ea typeface="Times New Roman"/>
                          <a:cs typeface="Times New Roman"/>
                        </a:rPr>
                        <a:t>Datum</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dirty="0">
                          <a:effectLst/>
                          <a:latin typeface="Cambria"/>
                          <a:ea typeface="Times New Roman"/>
                          <a:cs typeface="Times New Roman"/>
                        </a:rPr>
                        <a:t> </a:t>
                      </a:r>
                      <a:r>
                        <a:rPr lang="sl-SI" sz="1400" b="1" i="1" dirty="0" smtClean="0">
                          <a:effectLst/>
                          <a:latin typeface="Cambria"/>
                          <a:ea typeface="Times New Roman"/>
                          <a:cs typeface="Times New Roman"/>
                        </a:rPr>
                        <a:t>Vsebina</a:t>
                      </a:r>
                      <a:endParaRPr lang="sl-SI" sz="1400" b="1" i="1"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1. september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začetek pouka</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26.–30.  oktober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jesenske počitnice</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31. oktober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dan reformacije</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1. november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dan spomina na mrtve</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23. december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pouk in proslava pred dnevom samostojnosti in enotnosti</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24. december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pouka prost dan – nadomeščanje v soboto, 26.9.2015</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25. december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božič</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26. december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dan samostojnosti in enotnosti</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28.–31. december 2015</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novoletne počitnice</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1. januar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novo leto</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29. januar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a:effectLst/>
                          <a:latin typeface="Cambria"/>
                          <a:ea typeface="Times New Roman"/>
                          <a:cs typeface="Times New Roman"/>
                        </a:rPr>
                        <a:t>zaključek 1. ocenjevalnega obdobja</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5. februar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pouk in proslava pred slovenskim kulturnim praznikom</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8. februar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slovenski kulturni praznik – Prešernov dan</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5">
                <a:tc>
                  <a:txBody>
                    <a:bodyPr/>
                    <a:lstStyle/>
                    <a:p>
                      <a:pPr algn="l">
                        <a:lnSpc>
                          <a:spcPct val="115000"/>
                        </a:lnSpc>
                        <a:spcAft>
                          <a:spcPts val="0"/>
                        </a:spcAft>
                      </a:pPr>
                      <a:r>
                        <a:rPr lang="sl-SI" sz="1400" i="1">
                          <a:effectLst/>
                          <a:latin typeface="Cambria"/>
                          <a:ea typeface="Times New Roman"/>
                          <a:cs typeface="Times New Roman"/>
                        </a:rPr>
                        <a:t>12. februar 2016</a:t>
                      </a:r>
                      <a:endParaRPr lang="sl-SI" sz="1400">
                        <a:effectLst/>
                        <a:latin typeface="Cambria"/>
                        <a:ea typeface="Times New Roman"/>
                        <a:cs typeface="Times New Roman"/>
                      </a:endParaRPr>
                    </a:p>
                    <a:p>
                      <a:pPr algn="l">
                        <a:lnSpc>
                          <a:spcPct val="115000"/>
                        </a:lnSpc>
                        <a:spcAft>
                          <a:spcPts val="0"/>
                        </a:spcAft>
                      </a:pPr>
                      <a:r>
                        <a:rPr lang="sl-SI" sz="1400" i="1">
                          <a:effectLst/>
                          <a:latin typeface="Cambria"/>
                          <a:ea typeface="Times New Roman"/>
                          <a:cs typeface="Times New Roman"/>
                        </a:rPr>
                        <a:t>13. februar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informativni dan v srednjih šolah</a:t>
                      </a:r>
                      <a:endParaRPr lang="sl-SI" sz="1400" dirty="0">
                        <a:effectLst/>
                        <a:latin typeface="Cambria"/>
                        <a:ea typeface="Times New Roman"/>
                        <a:cs typeface="Times New Roman"/>
                      </a:endParaRPr>
                    </a:p>
                    <a:p>
                      <a:pPr algn="l">
                        <a:lnSpc>
                          <a:spcPct val="115000"/>
                        </a:lnSpc>
                        <a:spcAft>
                          <a:spcPts val="0"/>
                        </a:spcAft>
                      </a:pPr>
                      <a:r>
                        <a:rPr lang="sl-SI" sz="1400" i="1" dirty="0">
                          <a:effectLst/>
                          <a:latin typeface="Cambria"/>
                          <a:ea typeface="Times New Roman"/>
                          <a:cs typeface="Times New Roman"/>
                        </a:rPr>
                        <a:t>informativni dan v srednjih šolah</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22.–26. februar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zimske počitnice </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28. marec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velikonočni ponedeljek</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27. april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 dan upora proti okupatorju</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223">
                <a:tc>
                  <a:txBody>
                    <a:bodyPr/>
                    <a:lstStyle/>
                    <a:p>
                      <a:pPr algn="l">
                        <a:lnSpc>
                          <a:spcPct val="115000"/>
                        </a:lnSpc>
                        <a:spcAft>
                          <a:spcPts val="0"/>
                        </a:spcAft>
                      </a:pPr>
                      <a:r>
                        <a:rPr lang="sl-SI" sz="1400" i="1">
                          <a:effectLst/>
                          <a:latin typeface="Cambria"/>
                          <a:ea typeface="Times New Roman"/>
                          <a:cs typeface="Times New Roman"/>
                        </a:rPr>
                        <a:t>28. in 29. april 2016</a:t>
                      </a:r>
                      <a:endParaRPr lang="sl-SI" sz="140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prvomajske počitnice</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986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r>
              <a:rPr lang="sl-SI" b="1" dirty="0" smtClean="0">
                <a:latin typeface="Arial Rounded MT Bold" pitchFamily="34" charset="0"/>
                <a:ea typeface="Times New Roman"/>
              </a:rPr>
              <a:t>ŠOLSKI KOLEDAR</a:t>
            </a:r>
          </a:p>
          <a:p>
            <a:pPr marL="68580" indent="0">
              <a:spcAft>
                <a:spcPts val="0"/>
              </a:spcAft>
              <a:buNone/>
            </a:pPr>
            <a:endParaRPr lang="sl-SI" b="1" dirty="0" smtClean="0">
              <a:latin typeface="Arial Rounded MT Bold" pitchFamily="34"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732424665"/>
              </p:ext>
            </p:extLst>
          </p:nvPr>
        </p:nvGraphicFramePr>
        <p:xfrm>
          <a:off x="971600" y="2492896"/>
          <a:ext cx="7416825" cy="3991411"/>
        </p:xfrm>
        <a:graphic>
          <a:graphicData uri="http://schemas.openxmlformats.org/drawingml/2006/table">
            <a:tbl>
              <a:tblPr firstRow="1" firstCol="1" lastRow="1" lastCol="1" bandRow="1" bandCol="1"/>
              <a:tblGrid>
                <a:gridCol w="2002853"/>
                <a:gridCol w="5413972"/>
              </a:tblGrid>
              <a:tr h="352966">
                <a:tc>
                  <a:txBody>
                    <a:bodyPr/>
                    <a:lstStyle/>
                    <a:p>
                      <a:pPr algn="l">
                        <a:lnSpc>
                          <a:spcPct val="115000"/>
                        </a:lnSpc>
                        <a:spcAft>
                          <a:spcPts val="0"/>
                        </a:spcAft>
                      </a:pPr>
                      <a:r>
                        <a:rPr lang="sl-SI" sz="1400" b="1" i="1" dirty="0">
                          <a:effectLst/>
                          <a:latin typeface="Cambria"/>
                          <a:ea typeface="Times New Roman"/>
                          <a:cs typeface="Times New Roman"/>
                        </a:rPr>
                        <a:t>Datum</a:t>
                      </a:r>
                      <a:endParaRPr lang="sl-SI" sz="1400"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b="1" i="1" dirty="0">
                          <a:effectLst/>
                          <a:latin typeface="Cambria"/>
                          <a:ea typeface="Times New Roman"/>
                          <a:cs typeface="Times New Roman"/>
                        </a:rPr>
                        <a:t> </a:t>
                      </a:r>
                      <a:r>
                        <a:rPr lang="sl-SI" sz="1400" b="1" i="1" dirty="0" smtClean="0">
                          <a:effectLst/>
                          <a:latin typeface="Cambria"/>
                          <a:ea typeface="Times New Roman"/>
                          <a:cs typeface="Times New Roman"/>
                        </a:rPr>
                        <a:t>Vsebina</a:t>
                      </a:r>
                      <a:endParaRPr lang="sl-SI" sz="1400" b="1" i="1" dirty="0">
                        <a:effectLst/>
                        <a:latin typeface="Cambria"/>
                        <a:ea typeface="Times New Roman"/>
                        <a:cs typeface="Times New Roman"/>
                      </a:endParaRPr>
                    </a:p>
                  </a:txBody>
                  <a:tcPr marL="62402" marR="62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dirty="0">
                          <a:effectLst/>
                          <a:latin typeface="Cambria"/>
                          <a:ea typeface="Times New Roman"/>
                          <a:cs typeface="Times New Roman"/>
                        </a:rPr>
                        <a:t>1. maj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praznik dela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dirty="0">
                          <a:effectLst/>
                          <a:latin typeface="Cambria"/>
                          <a:ea typeface="Times New Roman"/>
                          <a:cs typeface="Times New Roman"/>
                        </a:rPr>
                        <a:t>2. maj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praznik dela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dirty="0">
                          <a:effectLst/>
                          <a:latin typeface="Cambria"/>
                          <a:ea typeface="Times New Roman"/>
                          <a:cs typeface="Times New Roman"/>
                        </a:rPr>
                        <a:t>15. junij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zaključek pouka za učence 9. razreda, razdelitev spričeval in obvestil</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dirty="0">
                          <a:effectLst/>
                          <a:latin typeface="Cambria"/>
                          <a:ea typeface="Times New Roman"/>
                          <a:cs typeface="Times New Roman"/>
                        </a:rPr>
                        <a:t>24. junij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zaključek pouka za učence od 1. do 8. razreda, razdelitev spričeval in obvestil</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24. junij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pouk in proslava pred dnevom državnosti</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25. junij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dan državnosti</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27. junij–31. avgust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poletne počitnice za učence</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gridSpan="2">
                  <a:txBody>
                    <a:bodyPr/>
                    <a:lstStyle/>
                    <a:p>
                      <a:pPr algn="l">
                        <a:lnSpc>
                          <a:spcPct val="115000"/>
                        </a:lnSpc>
                        <a:spcAft>
                          <a:spcPts val="0"/>
                        </a:spcAft>
                      </a:pPr>
                      <a:r>
                        <a:rPr lang="sl-SI" sz="1400" i="1" dirty="0">
                          <a:effectLst/>
                          <a:latin typeface="Cambria"/>
                          <a:ea typeface="Times New Roman"/>
                          <a:cs typeface="Times New Roman"/>
                        </a:rPr>
                        <a:t>IZPITNI ROKI ZA PREDMETNE IN POPRAVNE IZPITE</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16. junij–30. junij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predmetni in popravni izpiti za učence 9. razreda − 1. rok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27. junij–8. julij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predmetni in popravni izpiti za učence 1. do 8.  razreda −1. rok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21">
                <a:tc>
                  <a:txBody>
                    <a:bodyPr/>
                    <a:lstStyle/>
                    <a:p>
                      <a:pPr algn="l">
                        <a:lnSpc>
                          <a:spcPct val="115000"/>
                        </a:lnSpc>
                        <a:spcAft>
                          <a:spcPts val="0"/>
                        </a:spcAft>
                      </a:pPr>
                      <a:r>
                        <a:rPr lang="sl-SI" sz="1400" i="1">
                          <a:effectLst/>
                          <a:latin typeface="Cambria"/>
                          <a:ea typeface="Times New Roman"/>
                          <a:cs typeface="Times New Roman"/>
                        </a:rPr>
                        <a:t>18. avgust – 31. avgust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predmetni in popravni izpiti za učence 1. do 9.  razreda −2. rok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9939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marL="68580" indent="0">
              <a:spcAft>
                <a:spcPts val="0"/>
              </a:spcAft>
              <a:buNone/>
            </a:pPr>
            <a:r>
              <a:rPr lang="sl-SI" b="1" dirty="0" smtClean="0">
                <a:latin typeface="Arial Rounded MT Bold" pitchFamily="34" charset="0"/>
                <a:ea typeface="Times New Roman"/>
              </a:rPr>
              <a:t>KOLEDAR NACIONALNIH PREIZKUSOV ZNANJA</a:t>
            </a: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7" name="Tabela 6"/>
          <p:cNvGraphicFramePr>
            <a:graphicFrameLocks noGrp="1"/>
          </p:cNvGraphicFramePr>
          <p:nvPr>
            <p:extLst>
              <p:ext uri="{D42A27DB-BD31-4B8C-83A1-F6EECF244321}">
                <p14:modId xmlns:p14="http://schemas.microsoft.com/office/powerpoint/2010/main" val="3449268557"/>
              </p:ext>
            </p:extLst>
          </p:nvPr>
        </p:nvGraphicFramePr>
        <p:xfrm>
          <a:off x="539552" y="1772816"/>
          <a:ext cx="8064896" cy="4785043"/>
        </p:xfrm>
        <a:graphic>
          <a:graphicData uri="http://schemas.openxmlformats.org/drawingml/2006/table">
            <a:tbl>
              <a:tblPr firstRow="1" firstCol="1" bandRow="1"/>
              <a:tblGrid>
                <a:gridCol w="2063113"/>
                <a:gridCol w="6001783"/>
              </a:tblGrid>
              <a:tr h="252978">
                <a:tc>
                  <a:txBody>
                    <a:bodyPr/>
                    <a:lstStyle/>
                    <a:p>
                      <a:pPr>
                        <a:lnSpc>
                          <a:spcPct val="115000"/>
                        </a:lnSpc>
                        <a:spcAft>
                          <a:spcPts val="0"/>
                        </a:spcAft>
                      </a:pPr>
                      <a:r>
                        <a:rPr lang="sl-SI" sz="1400" i="1" dirty="0">
                          <a:effectLst/>
                          <a:latin typeface="Cambria"/>
                          <a:ea typeface="Times New Roman"/>
                          <a:cs typeface="Times New Roman"/>
                        </a:rPr>
                        <a:t>Datum</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 </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956">
                <a:tc>
                  <a:txBody>
                    <a:bodyPr/>
                    <a:lstStyle/>
                    <a:p>
                      <a:pPr>
                        <a:lnSpc>
                          <a:spcPct val="115000"/>
                        </a:lnSpc>
                        <a:spcAft>
                          <a:spcPts val="0"/>
                        </a:spcAft>
                      </a:pPr>
                      <a:r>
                        <a:rPr lang="sl-SI" sz="1400" i="1" dirty="0">
                          <a:effectLst/>
                          <a:latin typeface="Cambria"/>
                          <a:ea typeface="Times New Roman"/>
                          <a:cs typeface="Times New Roman"/>
                        </a:rPr>
                        <a:t>1. september  2015</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Objava sklepa o izboru in določitvi tretjega predmeta, iz katerega se bo na posamezni šoli preverjalo znanje učencev 9. razreda z NPZ.</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956">
                <a:tc>
                  <a:txBody>
                    <a:bodyPr/>
                    <a:lstStyle/>
                    <a:p>
                      <a:pPr>
                        <a:lnSpc>
                          <a:spcPct val="115000"/>
                        </a:lnSpc>
                        <a:spcAft>
                          <a:spcPts val="0"/>
                        </a:spcAft>
                      </a:pPr>
                      <a:r>
                        <a:rPr lang="sl-SI" sz="1400" i="1">
                          <a:effectLst/>
                          <a:latin typeface="Cambria"/>
                          <a:ea typeface="Times New Roman"/>
                          <a:cs typeface="Times New Roman"/>
                        </a:rPr>
                        <a:t>30. november  2015</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Zadnji rok za posredovanje podatkov o učencih 6. in 9. razreda, ki bodo opravljali  NPZ.</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978">
                <a:tc>
                  <a:txBody>
                    <a:bodyPr/>
                    <a:lstStyle/>
                    <a:p>
                      <a:pPr>
                        <a:lnSpc>
                          <a:spcPct val="115000"/>
                        </a:lnSpc>
                        <a:spcAft>
                          <a:spcPts val="0"/>
                        </a:spcAft>
                      </a:pPr>
                      <a:r>
                        <a:rPr lang="sl-SI" sz="1400" i="1">
                          <a:effectLst/>
                          <a:latin typeface="Cambria"/>
                          <a:ea typeface="Times New Roman"/>
                          <a:cs typeface="Times New Roman"/>
                        </a:rPr>
                        <a:t>4. maj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NPZ iz matematike za 6. in 9. razred</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978">
                <a:tc>
                  <a:txBody>
                    <a:bodyPr/>
                    <a:lstStyle/>
                    <a:p>
                      <a:pPr>
                        <a:lnSpc>
                          <a:spcPct val="115000"/>
                        </a:lnSpc>
                        <a:spcAft>
                          <a:spcPts val="0"/>
                        </a:spcAft>
                      </a:pPr>
                      <a:r>
                        <a:rPr lang="sl-SI" sz="1400" i="1">
                          <a:effectLst/>
                          <a:latin typeface="Cambria"/>
                          <a:ea typeface="Times New Roman"/>
                          <a:cs typeface="Times New Roman"/>
                        </a:rPr>
                        <a:t>6. maj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NPZ iz slovenščine za 6. in 9. razred</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956">
                <a:tc>
                  <a:txBody>
                    <a:bodyPr/>
                    <a:lstStyle/>
                    <a:p>
                      <a:pPr>
                        <a:lnSpc>
                          <a:spcPct val="115000"/>
                        </a:lnSpc>
                        <a:spcAft>
                          <a:spcPts val="0"/>
                        </a:spcAft>
                      </a:pPr>
                      <a:r>
                        <a:rPr lang="sl-SI" sz="1400" i="1">
                          <a:effectLst/>
                          <a:latin typeface="Cambria"/>
                          <a:ea typeface="Times New Roman"/>
                          <a:cs typeface="Times New Roman"/>
                        </a:rPr>
                        <a:t>10. maj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NPZ iz tujega jezika za 6. razred</a:t>
                      </a:r>
                      <a:endParaRPr lang="sl-SI" sz="1400" dirty="0">
                        <a:effectLst/>
                        <a:latin typeface="Cambria"/>
                        <a:ea typeface="Times New Roman"/>
                        <a:cs typeface="Times New Roman"/>
                      </a:endParaRPr>
                    </a:p>
                    <a:p>
                      <a:pPr>
                        <a:lnSpc>
                          <a:spcPct val="115000"/>
                        </a:lnSpc>
                        <a:spcAft>
                          <a:spcPts val="0"/>
                        </a:spcAft>
                      </a:pPr>
                      <a:r>
                        <a:rPr lang="sl-SI" sz="1400" i="1" dirty="0">
                          <a:effectLst/>
                          <a:latin typeface="Cambria"/>
                          <a:ea typeface="Times New Roman"/>
                          <a:cs typeface="Times New Roman"/>
                        </a:rPr>
                        <a:t>NPZ iz tretjega predmeta za 9. razred  </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912">
                <a:tc>
                  <a:txBody>
                    <a:bodyPr/>
                    <a:lstStyle/>
                    <a:p>
                      <a:pPr>
                        <a:lnSpc>
                          <a:spcPct val="115000"/>
                        </a:lnSpc>
                        <a:spcAft>
                          <a:spcPts val="0"/>
                        </a:spcAft>
                      </a:pPr>
                      <a:r>
                        <a:rPr lang="sl-SI" sz="1400" i="1">
                          <a:effectLst/>
                          <a:latin typeface="Cambria"/>
                          <a:ea typeface="Times New Roman"/>
                          <a:cs typeface="Times New Roman"/>
                        </a:rPr>
                        <a:t>31. maj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RIC posreduje šolam ovrednotene naloge z dosežki učencev pri NPZ  v 9. razredu.</a:t>
                      </a:r>
                      <a:endParaRPr lang="sl-SI" sz="1400" dirty="0">
                        <a:effectLst/>
                        <a:latin typeface="Cambria"/>
                        <a:ea typeface="Times New Roman"/>
                        <a:cs typeface="Times New Roman"/>
                      </a:endParaRPr>
                    </a:p>
                    <a:p>
                      <a:pPr>
                        <a:lnSpc>
                          <a:spcPct val="115000"/>
                        </a:lnSpc>
                        <a:spcAft>
                          <a:spcPts val="0"/>
                        </a:spcAft>
                      </a:pPr>
                      <a:r>
                        <a:rPr lang="sl-SI" sz="1400" i="1" dirty="0">
                          <a:effectLst/>
                          <a:latin typeface="Cambria"/>
                          <a:ea typeface="Times New Roman"/>
                          <a:cs typeface="Times New Roman"/>
                        </a:rPr>
                        <a:t>seznanitev učencev 9. razreda z dosežki</a:t>
                      </a:r>
                      <a:endParaRPr lang="sl-SI" sz="1400" dirty="0">
                        <a:effectLst/>
                        <a:latin typeface="Cambria"/>
                        <a:ea typeface="Times New Roman"/>
                        <a:cs typeface="Times New Roman"/>
                      </a:endParaRPr>
                    </a:p>
                    <a:p>
                      <a:pPr>
                        <a:lnSpc>
                          <a:spcPct val="115000"/>
                        </a:lnSpc>
                        <a:spcAft>
                          <a:spcPts val="0"/>
                        </a:spcAft>
                      </a:pPr>
                      <a:r>
                        <a:rPr lang="sl-SI" sz="1400" i="1" dirty="0">
                          <a:effectLst/>
                          <a:latin typeface="Cambria"/>
                          <a:ea typeface="Times New Roman"/>
                          <a:cs typeface="Times New Roman"/>
                        </a:rPr>
                        <a:t>uveljavljanje pravice do vpogleda v učenčeve ovrednotene pisne naloge NPZ v 9. razredu</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934">
                <a:tc>
                  <a:txBody>
                    <a:bodyPr/>
                    <a:lstStyle/>
                    <a:p>
                      <a:pPr>
                        <a:lnSpc>
                          <a:spcPct val="115000"/>
                        </a:lnSpc>
                        <a:spcAft>
                          <a:spcPts val="0"/>
                        </a:spcAft>
                      </a:pPr>
                      <a:r>
                        <a:rPr lang="sl-SI" sz="1400" i="1">
                          <a:effectLst/>
                          <a:latin typeface="Cambria"/>
                          <a:ea typeface="Times New Roman"/>
                          <a:cs typeface="Times New Roman"/>
                        </a:rPr>
                        <a:t>1. junij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uveljavljanje pravice do vpogleda v učenčeve ovrednotene pisne naloge NPZ v 9. razredu</a:t>
                      </a:r>
                      <a:endParaRPr lang="sl-SI" sz="1400" dirty="0">
                        <a:effectLst/>
                        <a:latin typeface="Cambria"/>
                        <a:ea typeface="Times New Roman"/>
                        <a:cs typeface="Times New Roman"/>
                      </a:endParaRPr>
                    </a:p>
                    <a:p>
                      <a:pPr>
                        <a:lnSpc>
                          <a:spcPct val="115000"/>
                        </a:lnSpc>
                        <a:spcAft>
                          <a:spcPts val="0"/>
                        </a:spcAft>
                      </a:pPr>
                      <a:r>
                        <a:rPr lang="sl-SI" sz="1400" i="1" dirty="0">
                          <a:effectLst/>
                          <a:latin typeface="Cambria"/>
                          <a:ea typeface="Times New Roman"/>
                          <a:cs typeface="Times New Roman"/>
                        </a:rPr>
                        <a:t>posredovanje podatkov o poizvedbah v 9. razredu na RIC</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395">
                <a:tc>
                  <a:txBody>
                    <a:bodyPr/>
                    <a:lstStyle/>
                    <a:p>
                      <a:pPr>
                        <a:lnSpc>
                          <a:spcPct val="115000"/>
                        </a:lnSpc>
                        <a:spcAft>
                          <a:spcPts val="0"/>
                        </a:spcAft>
                      </a:pPr>
                      <a:r>
                        <a:rPr lang="sl-SI" sz="1400" i="1">
                          <a:effectLst/>
                          <a:latin typeface="Cambria"/>
                          <a:ea typeface="Times New Roman"/>
                          <a:cs typeface="Times New Roman"/>
                        </a:rPr>
                        <a:t>2. junij 2016</a:t>
                      </a:r>
                      <a:endParaRPr lang="sl-SI" sz="140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uveljavljanje pravice do vpogleda v učenčeve ovrednotene pisne naloge NPZ v 9. razredu</a:t>
                      </a:r>
                      <a:endParaRPr lang="sl-SI" sz="1400" dirty="0">
                        <a:effectLst/>
                        <a:latin typeface="Cambria"/>
                        <a:ea typeface="Times New Roman"/>
                        <a:cs typeface="Times New Roman"/>
                      </a:endParaRPr>
                    </a:p>
                    <a:p>
                      <a:pPr algn="l">
                        <a:lnSpc>
                          <a:spcPct val="115000"/>
                        </a:lnSpc>
                        <a:spcAft>
                          <a:spcPts val="0"/>
                        </a:spcAft>
                      </a:pPr>
                      <a:r>
                        <a:rPr lang="sl-SI" sz="1400" i="1" dirty="0">
                          <a:effectLst/>
                          <a:latin typeface="Cambria"/>
                          <a:ea typeface="Times New Roman"/>
                          <a:cs typeface="Times New Roman"/>
                        </a:rPr>
                        <a:t>posredovanje podatkov o poizvedbah v 9. razredu na RIC</a:t>
                      </a:r>
                      <a:endParaRPr lang="sl-SI" sz="1400" dirty="0">
                        <a:effectLst/>
                        <a:latin typeface="Cambria"/>
                        <a:ea typeface="Times New Roman"/>
                        <a:cs typeface="Times New Roman"/>
                      </a:endParaRPr>
                    </a:p>
                  </a:txBody>
                  <a:tcPr marL="34668" marR="3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9296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marL="68580" indent="0">
              <a:spcAft>
                <a:spcPts val="0"/>
              </a:spcAft>
              <a:buNone/>
            </a:pPr>
            <a:r>
              <a:rPr lang="sl-SI" b="1" dirty="0" smtClean="0">
                <a:latin typeface="Arial Rounded MT Bold" pitchFamily="34" charset="0"/>
                <a:ea typeface="Times New Roman"/>
              </a:rPr>
              <a:t>KOLEDAR TEKMOVANJ IZ ZNANJA</a:t>
            </a: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46395470"/>
              </p:ext>
            </p:extLst>
          </p:nvPr>
        </p:nvGraphicFramePr>
        <p:xfrm>
          <a:off x="755576" y="1988840"/>
          <a:ext cx="7560840" cy="4320482"/>
        </p:xfrm>
        <a:graphic>
          <a:graphicData uri="http://schemas.openxmlformats.org/drawingml/2006/table">
            <a:tbl>
              <a:tblPr firstRow="1" firstCol="1" lastRow="1" lastCol="1" bandRow="1" bandCol="1"/>
              <a:tblGrid>
                <a:gridCol w="2503778"/>
                <a:gridCol w="1375656"/>
                <a:gridCol w="1035598"/>
                <a:gridCol w="1150034"/>
                <a:gridCol w="1495774"/>
              </a:tblGrid>
              <a:tr h="308606">
                <a:tc>
                  <a:txBody>
                    <a:bodyPr/>
                    <a:lstStyle/>
                    <a:p>
                      <a:pPr>
                        <a:lnSpc>
                          <a:spcPct val="115000"/>
                        </a:lnSpc>
                        <a:spcAft>
                          <a:spcPts val="0"/>
                        </a:spcAft>
                      </a:pPr>
                      <a:r>
                        <a:rPr lang="sl-SI" sz="1400" b="1" i="1" dirty="0">
                          <a:effectLst/>
                          <a:latin typeface="Cambria" pitchFamily="18" charset="0"/>
                          <a:ea typeface="Times New Roman"/>
                          <a:cs typeface="Times New Roman"/>
                        </a:rPr>
                        <a:t>TEKMOVANJE</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NOSILEC</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ŠOLSKO</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REGIJSKO</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DRŽAVNO</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dirty="0">
                          <a:effectLst/>
                          <a:latin typeface="Cambria" pitchFamily="18" charset="0"/>
                          <a:ea typeface="Times New Roman"/>
                          <a:cs typeface="Times New Roman"/>
                        </a:rPr>
                        <a:t>Matematični kenguru</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pitchFamily="18" charset="0"/>
                          <a:ea typeface="Times New Roman"/>
                          <a:cs typeface="Times New Roman"/>
                        </a:rPr>
                        <a:t>Razredničarke</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17. 3.</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dirty="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a:lnSpc>
                          <a:spcPct val="115000"/>
                        </a:lnSpc>
                        <a:spcAft>
                          <a:spcPts val="0"/>
                        </a:spcAft>
                      </a:pPr>
                      <a:r>
                        <a:rPr lang="sl-SI" sz="1400" i="1">
                          <a:effectLst/>
                          <a:latin typeface="Cambria" pitchFamily="18" charset="0"/>
                          <a:ea typeface="Times New Roman"/>
                          <a:cs typeface="Times New Roman"/>
                        </a:rPr>
                        <a:t>Tekmovanje v znanju o </a:t>
                      </a:r>
                      <a:endParaRPr lang="sl-SI" sz="1400">
                        <a:effectLst/>
                        <a:latin typeface="Cambria" pitchFamily="18" charset="0"/>
                        <a:ea typeface="Times New Roman"/>
                        <a:cs typeface="Times New Roman"/>
                      </a:endParaRPr>
                    </a:p>
                    <a:p>
                      <a:pPr>
                        <a:lnSpc>
                          <a:spcPct val="115000"/>
                        </a:lnSpc>
                        <a:spcAft>
                          <a:spcPts val="0"/>
                        </a:spcAft>
                      </a:pPr>
                      <a:r>
                        <a:rPr lang="sl-SI" sz="1400" i="1">
                          <a:effectLst/>
                          <a:latin typeface="Cambria" pitchFamily="18" charset="0"/>
                          <a:ea typeface="Times New Roman"/>
                          <a:cs typeface="Times New Roman"/>
                        </a:rPr>
                        <a:t>sladkorni bolezni</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Slavica Konda</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16. 10.</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21. 11.</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a:lnSpc>
                          <a:spcPct val="115000"/>
                        </a:lnSpc>
                        <a:spcAft>
                          <a:spcPts val="0"/>
                        </a:spcAft>
                      </a:pPr>
                      <a:r>
                        <a:rPr lang="sl-SI" sz="1400" i="1">
                          <a:effectLst/>
                          <a:latin typeface="Cambria" pitchFamily="18" charset="0"/>
                          <a:ea typeface="Times New Roman"/>
                          <a:cs typeface="Times New Roman"/>
                        </a:rPr>
                        <a:t>slovenščina </a:t>
                      </a:r>
                      <a:endParaRPr lang="sl-SI" sz="1400">
                        <a:effectLst/>
                        <a:latin typeface="Cambria" pitchFamily="18" charset="0"/>
                        <a:ea typeface="Times New Roman"/>
                        <a:cs typeface="Times New Roman"/>
                      </a:endParaRPr>
                    </a:p>
                    <a:p>
                      <a:pPr>
                        <a:lnSpc>
                          <a:spcPct val="115000"/>
                        </a:lnSpc>
                        <a:spcAft>
                          <a:spcPts val="0"/>
                        </a:spcAft>
                      </a:pPr>
                      <a:r>
                        <a:rPr lang="sl-SI" sz="1400" i="1">
                          <a:effectLst/>
                          <a:latin typeface="Cambria" pitchFamily="18" charset="0"/>
                          <a:ea typeface="Times New Roman"/>
                          <a:cs typeface="Times New Roman"/>
                        </a:rPr>
                        <a:t>(Cankarjevo)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Saša Peršoh</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9.  12.</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21. 1.</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12. 3. </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fizika (Stefanovo)</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Jasna Vigec</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3. 2.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18. 3.</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 9. 4. </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nemščina –  9. razred</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Marta Trafela</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24. 11.</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  3. 3.</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zgodovina</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Lidija Šešerko</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1. 12.</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2. 2.</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19. 3.</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Kemija (Preglovo)</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Valerija Krivec</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18. 1.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  8. 3. </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matematika (Vegovo)</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Jasna Vigec</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solidFill>
                            <a:srgbClr val="000000"/>
                          </a:solidFill>
                          <a:effectLst/>
                          <a:latin typeface="Cambria" pitchFamily="18" charset="0"/>
                          <a:ea typeface="Times New Roman"/>
                          <a:cs typeface="Times New Roman"/>
                        </a:rPr>
                        <a:t>17. 3. </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sl-SI" sz="140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16. 4. </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biologija (Proteus)</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Valerija Krivec</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21. 10.</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4. 12.</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Vesela šola</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Marjana Pernat</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13. 3.</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pitchFamily="18" charset="0"/>
                          <a:ea typeface="Times New Roman"/>
                          <a:cs typeface="Times New Roman"/>
                        </a:rPr>
                        <a:t>17. 4.</a:t>
                      </a:r>
                      <a:endParaRPr lang="sl-SI" sz="14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606">
                <a:tc>
                  <a:txBody>
                    <a:bodyPr/>
                    <a:lstStyle/>
                    <a:p>
                      <a:pPr>
                        <a:lnSpc>
                          <a:spcPct val="115000"/>
                        </a:lnSpc>
                        <a:spcAft>
                          <a:spcPts val="0"/>
                        </a:spcAft>
                      </a:pPr>
                      <a:r>
                        <a:rPr lang="sl-SI" sz="1400" i="1">
                          <a:effectLst/>
                          <a:latin typeface="Cambria" pitchFamily="18" charset="0"/>
                          <a:ea typeface="Times New Roman"/>
                          <a:cs typeface="Times New Roman"/>
                        </a:rPr>
                        <a:t>EPI </a:t>
                      </a:r>
                      <a:r>
                        <a:rPr lang="sl-SI" sz="1400">
                          <a:effectLst/>
                          <a:latin typeface="Cambria" pitchFamily="18" charset="0"/>
                          <a:ea typeface="Times New Roman"/>
                          <a:cs typeface="Times New Roman"/>
                        </a:rPr>
                        <a:t>Lesepreis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Marta Trafela</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pitchFamily="18" charset="0"/>
                          <a:ea typeface="Times New Roman"/>
                          <a:cs typeface="Times New Roman"/>
                        </a:rPr>
                        <a:t>10. 2.</a:t>
                      </a:r>
                      <a:endParaRPr lang="sl-SI" sz="14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1000"/>
                        </a:spcAft>
                      </a:pPr>
                      <a:r>
                        <a:rPr lang="sl-SI" sz="1400" dirty="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28178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marL="68580" indent="0">
              <a:spcAft>
                <a:spcPts val="0"/>
              </a:spcAft>
              <a:buNone/>
            </a:pPr>
            <a:r>
              <a:rPr lang="sl-SI" b="1" dirty="0" smtClean="0">
                <a:latin typeface="Arial Rounded MT Bold" pitchFamily="34" charset="0"/>
                <a:ea typeface="Times New Roman"/>
              </a:rPr>
              <a:t>ŠOLSKA ŠPORTNA TEKMOVANJA</a:t>
            </a:r>
          </a:p>
          <a:p>
            <a:pPr>
              <a:lnSpc>
                <a:spcPct val="115000"/>
              </a:lnSpc>
              <a:spcAft>
                <a:spcPts val="1000"/>
              </a:spcAft>
            </a:pPr>
            <a:r>
              <a:rPr lang="sl-SI" sz="1800" i="1" dirty="0">
                <a:latin typeface="Cambria"/>
                <a:ea typeface="Times New Roman"/>
                <a:cs typeface="Times New Roman"/>
              </a:rPr>
              <a:t>Na podlagi tradicije naše šole in v skladu z razpisanim koledarjem šolskih športnih tekmovanj MIZŠ se bomo na OŠ Žetale v tem šolskem letu udeležili naslednjih tekmovanj</a:t>
            </a:r>
            <a:r>
              <a:rPr lang="sl-SI" sz="1800" i="1" dirty="0" smtClean="0">
                <a:latin typeface="Cambria"/>
                <a:ea typeface="Times New Roman"/>
                <a:cs typeface="Times New Roman"/>
              </a:rPr>
              <a:t>:</a:t>
            </a: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3573550672"/>
              </p:ext>
            </p:extLst>
          </p:nvPr>
        </p:nvGraphicFramePr>
        <p:xfrm>
          <a:off x="899592" y="3140968"/>
          <a:ext cx="7416824" cy="2592290"/>
        </p:xfrm>
        <a:graphic>
          <a:graphicData uri="http://schemas.openxmlformats.org/drawingml/2006/table">
            <a:tbl>
              <a:tblPr firstRow="1" firstCol="1" bandRow="1"/>
              <a:tblGrid>
                <a:gridCol w="3708412"/>
                <a:gridCol w="3708412"/>
              </a:tblGrid>
              <a:tr h="518458">
                <a:tc>
                  <a:txBody>
                    <a:bodyPr/>
                    <a:lstStyle/>
                    <a:p>
                      <a:pPr>
                        <a:lnSpc>
                          <a:spcPct val="115000"/>
                        </a:lnSpc>
                        <a:spcAft>
                          <a:spcPts val="0"/>
                        </a:spcAft>
                      </a:pPr>
                      <a:r>
                        <a:rPr lang="sl-SI" sz="1600" b="1" i="1" dirty="0">
                          <a:effectLst/>
                          <a:latin typeface="Cambria"/>
                          <a:ea typeface="Times New Roman"/>
                          <a:cs typeface="Times New Roman"/>
                        </a:rPr>
                        <a:t>TEKMOVANJE</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dirty="0">
                          <a:effectLst/>
                          <a:latin typeface="Cambria"/>
                          <a:ea typeface="Times New Roman"/>
                          <a:cs typeface="Times New Roman"/>
                        </a:rPr>
                        <a:t>NOSILEC</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nSpc>
                          <a:spcPct val="115000"/>
                        </a:lnSpc>
                        <a:spcAft>
                          <a:spcPts val="0"/>
                        </a:spcAft>
                      </a:pPr>
                      <a:r>
                        <a:rPr lang="sl-SI" sz="1600" i="1" dirty="0">
                          <a:effectLst/>
                          <a:latin typeface="Cambria"/>
                          <a:ea typeface="Times New Roman"/>
                          <a:cs typeface="Times New Roman"/>
                        </a:rPr>
                        <a:t>jesenski kros</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Polona Gojkošek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nSpc>
                          <a:spcPct val="115000"/>
                        </a:lnSpc>
                        <a:spcAft>
                          <a:spcPts val="0"/>
                        </a:spcAft>
                      </a:pPr>
                      <a:r>
                        <a:rPr lang="sl-SI" sz="1600" i="1">
                          <a:effectLst/>
                          <a:latin typeface="Cambria"/>
                          <a:ea typeface="Times New Roman"/>
                          <a:cs typeface="Times New Roman"/>
                        </a:rPr>
                        <a:t>odbojka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dr. Silvestra Klemenčič</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nSpc>
                          <a:spcPct val="115000"/>
                        </a:lnSpc>
                        <a:spcAft>
                          <a:spcPts val="0"/>
                        </a:spcAft>
                      </a:pPr>
                      <a:r>
                        <a:rPr lang="sl-SI" sz="1600" i="1">
                          <a:effectLst/>
                          <a:latin typeface="Cambria"/>
                          <a:ea typeface="Times New Roman"/>
                          <a:cs typeface="Times New Roman"/>
                        </a:rPr>
                        <a:t>badminton − posamezno</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Miran Železnik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58">
                <a:tc>
                  <a:txBody>
                    <a:bodyPr/>
                    <a:lstStyle/>
                    <a:p>
                      <a:pPr>
                        <a:lnSpc>
                          <a:spcPct val="115000"/>
                        </a:lnSpc>
                        <a:spcAft>
                          <a:spcPts val="0"/>
                        </a:spcAft>
                      </a:pPr>
                      <a:r>
                        <a:rPr lang="sl-SI" sz="1600" i="1">
                          <a:effectLst/>
                          <a:latin typeface="Cambria"/>
                          <a:ea typeface="Times New Roman"/>
                          <a:cs typeface="Times New Roman"/>
                        </a:rPr>
                        <a:t>šah – ekipno/posamezno              </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Anton Butolen</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8526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5318" y="908720"/>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2800" dirty="0" smtClean="0">
                <a:latin typeface="Arial Rounded MT Bold" pitchFamily="34" charset="0"/>
                <a:ea typeface="Times New Roman"/>
                <a:cs typeface="Times New Roman"/>
              </a:rPr>
              <a:t>PRIREDITVE OB SPOMINSKIH DNEVIH</a:t>
            </a:r>
            <a:r>
              <a:rPr lang="sl-SI" sz="3200" dirty="0">
                <a:latin typeface="Cambria"/>
                <a:ea typeface="Times New Roman"/>
                <a:cs typeface="Times New Roman"/>
              </a:rPr>
              <a:t/>
            </a:r>
            <a:br>
              <a:rPr lang="sl-SI" sz="3200" dirty="0">
                <a:latin typeface="Cambria"/>
                <a:ea typeface="Times New Roman"/>
                <a:cs typeface="Times New Roman"/>
              </a:rPr>
            </a:br>
            <a:endParaRPr lang="sl-SI" sz="3200" dirty="0"/>
          </a:p>
        </p:txBody>
      </p:sp>
      <p:sp>
        <p:nvSpPr>
          <p:cNvPr id="3" name="Ograda vsebine 2"/>
          <p:cNvSpPr>
            <a:spLocks noGrp="1"/>
          </p:cNvSpPr>
          <p:nvPr>
            <p:ph idx="1"/>
          </p:nvPr>
        </p:nvSpPr>
        <p:spPr>
          <a:xfrm>
            <a:off x="467544" y="1340768"/>
            <a:ext cx="8208912" cy="5040560"/>
          </a:xfrm>
        </p:spPr>
        <p:txBody>
          <a:bodyPr>
            <a:noAutofit/>
          </a:bodyPr>
          <a:lstStyle/>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2118359085"/>
              </p:ext>
            </p:extLst>
          </p:nvPr>
        </p:nvGraphicFramePr>
        <p:xfrm>
          <a:off x="683568" y="1196752"/>
          <a:ext cx="7848872" cy="5171549"/>
        </p:xfrm>
        <a:graphic>
          <a:graphicData uri="http://schemas.openxmlformats.org/drawingml/2006/table">
            <a:tbl>
              <a:tblPr firstRow="1" firstCol="1" bandRow="1"/>
              <a:tblGrid>
                <a:gridCol w="1969981"/>
                <a:gridCol w="2567266"/>
                <a:gridCol w="3311625"/>
              </a:tblGrid>
              <a:tr h="288030">
                <a:tc>
                  <a:txBody>
                    <a:bodyPr/>
                    <a:lstStyle/>
                    <a:p>
                      <a:pPr>
                        <a:lnSpc>
                          <a:spcPct val="115000"/>
                        </a:lnSpc>
                        <a:spcAft>
                          <a:spcPts val="1000"/>
                        </a:spcAft>
                      </a:pPr>
                      <a:r>
                        <a:rPr lang="sl-SI" sz="1400" b="1" dirty="0">
                          <a:effectLst/>
                          <a:latin typeface="Cambria" pitchFamily="18" charset="0"/>
                          <a:ea typeface="Times New Roman"/>
                          <a:cs typeface="Times New Roman"/>
                        </a:rPr>
                        <a:t> </a:t>
                      </a:r>
                      <a:r>
                        <a:rPr lang="sl-SI" sz="1400" b="1" dirty="0" smtClean="0">
                          <a:effectLst/>
                          <a:latin typeface="Cambria" pitchFamily="18" charset="0"/>
                          <a:ea typeface="Times New Roman"/>
                          <a:cs typeface="Times New Roman"/>
                        </a:rPr>
                        <a:t>Datum</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b="1" dirty="0">
                          <a:effectLst/>
                          <a:latin typeface="Cambria" pitchFamily="18" charset="0"/>
                          <a:ea typeface="Times New Roman"/>
                          <a:cs typeface="Times New Roman"/>
                        </a:rPr>
                        <a:t> </a:t>
                      </a:r>
                      <a:r>
                        <a:rPr lang="sl-SI" sz="1400" b="1" dirty="0" err="1" smtClean="0">
                          <a:effectLst/>
                          <a:latin typeface="Cambria" pitchFamily="18" charset="0"/>
                          <a:ea typeface="Times New Roman"/>
                          <a:cs typeface="Times New Roman"/>
                        </a:rPr>
                        <a:t>Obeležitev</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b="1" dirty="0">
                          <a:effectLst/>
                          <a:latin typeface="Cambria" pitchFamily="18" charset="0"/>
                          <a:ea typeface="Times New Roman"/>
                          <a:cs typeface="Times New Roman"/>
                        </a:rPr>
                        <a:t> </a:t>
                      </a:r>
                      <a:r>
                        <a:rPr lang="sl-SI" sz="1400" b="1" dirty="0" smtClean="0">
                          <a:effectLst/>
                          <a:latin typeface="Cambria" pitchFamily="18" charset="0"/>
                          <a:ea typeface="Times New Roman"/>
                          <a:cs typeface="Times New Roman"/>
                        </a:rPr>
                        <a:t>Odgovorni </a:t>
                      </a:r>
                      <a:r>
                        <a:rPr lang="sl-SI" sz="1400" b="1" dirty="0">
                          <a:effectLst/>
                          <a:latin typeface="Cambria" pitchFamily="18" charset="0"/>
                          <a:ea typeface="Times New Roman"/>
                          <a:cs typeface="Times New Roman"/>
                        </a:rPr>
                        <a:t>za pripravo, organizacijo</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89">
                <a:tc>
                  <a:txBody>
                    <a:bodyPr/>
                    <a:lstStyle/>
                    <a:p>
                      <a:pPr>
                        <a:lnSpc>
                          <a:spcPct val="115000"/>
                        </a:lnSpc>
                        <a:spcAft>
                          <a:spcPts val="1000"/>
                        </a:spcAft>
                      </a:pPr>
                      <a:r>
                        <a:rPr lang="sl-SI" sz="1400" b="1" dirty="0">
                          <a:effectLst/>
                          <a:latin typeface="Cambria" pitchFamily="18" charset="0"/>
                          <a:ea typeface="Times New Roman"/>
                          <a:cs typeface="Times New Roman"/>
                        </a:rPr>
                        <a:t>1. teden v oktobru</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Teden otroka</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šolska skupnost (Gabrijela Brlek)</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599">
                <a:tc>
                  <a:txBody>
                    <a:bodyPr/>
                    <a:lstStyle/>
                    <a:p>
                      <a:pPr>
                        <a:lnSpc>
                          <a:spcPct val="150000"/>
                        </a:lnSpc>
                      </a:pPr>
                      <a:r>
                        <a:rPr lang="sl-SI" sz="1400" b="1">
                          <a:effectLst/>
                          <a:latin typeface="Cambria" pitchFamily="18" charset="0"/>
                        </a:rPr>
                        <a:t>16. oktober 2015</a:t>
                      </a:r>
                      <a:endParaRPr lang="sl-SI" sz="1400">
                        <a:effectLst/>
                        <a:latin typeface="Cambria" pitchFamily="18" charset="0"/>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sl-SI" sz="1400" dirty="0">
                          <a:effectLst/>
                          <a:latin typeface="Cambria" pitchFamily="18" charset="0"/>
                        </a:rPr>
                        <a:t>Otroški kostanjev </a:t>
                      </a:r>
                      <a:r>
                        <a:rPr lang="sl-SI" sz="1400" dirty="0" smtClean="0">
                          <a:effectLst/>
                          <a:latin typeface="Cambria" pitchFamily="18" charset="0"/>
                        </a:rPr>
                        <a:t>piknik</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sl-SI" sz="1400" dirty="0">
                          <a:effectLst/>
                          <a:latin typeface="Cambria" pitchFamily="18" charset="0"/>
                        </a:rPr>
                        <a:t>Saša Peršoh, </a:t>
                      </a:r>
                      <a:r>
                        <a:rPr lang="sl-SI" sz="1400" dirty="0" smtClean="0">
                          <a:effectLst/>
                          <a:latin typeface="Cambria" pitchFamily="18" charset="0"/>
                        </a:rPr>
                        <a:t>Irena</a:t>
                      </a:r>
                      <a:r>
                        <a:rPr lang="sl-SI" sz="1400" baseline="0" dirty="0" smtClean="0">
                          <a:effectLst/>
                          <a:latin typeface="Cambria" pitchFamily="18" charset="0"/>
                        </a:rPr>
                        <a:t> </a:t>
                      </a:r>
                      <a:r>
                        <a:rPr lang="sl-SI" sz="1400" dirty="0" smtClean="0">
                          <a:effectLst/>
                          <a:latin typeface="Cambria" pitchFamily="18" charset="0"/>
                        </a:rPr>
                        <a:t>Kajzovar</a:t>
                      </a:r>
                      <a:r>
                        <a:rPr lang="sl-SI" sz="1400" dirty="0">
                          <a:effectLst/>
                          <a:latin typeface="Cambria" pitchFamily="18" charset="0"/>
                        </a:rPr>
                        <a:t>, </a:t>
                      </a:r>
                      <a:r>
                        <a:rPr lang="sl-SI" sz="1400" dirty="0" smtClean="0">
                          <a:effectLst/>
                          <a:latin typeface="Cambria" pitchFamily="18" charset="0"/>
                        </a:rPr>
                        <a:t>razredničarke</a:t>
                      </a:r>
                      <a:endParaRPr lang="sl-SI" sz="1400" dirty="0">
                        <a:effectLst/>
                        <a:latin typeface="Cambria" pitchFamily="18" charset="0"/>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168">
                <a:tc>
                  <a:txBody>
                    <a:bodyPr/>
                    <a:lstStyle/>
                    <a:p>
                      <a:pPr>
                        <a:lnSpc>
                          <a:spcPct val="115000"/>
                        </a:lnSpc>
                        <a:spcAft>
                          <a:spcPts val="1000"/>
                        </a:spcAft>
                      </a:pPr>
                      <a:r>
                        <a:rPr lang="sl-SI" sz="1400" b="1">
                          <a:effectLst/>
                          <a:latin typeface="Cambria" pitchFamily="18" charset="0"/>
                          <a:ea typeface="Times New Roman"/>
                          <a:cs typeface="Times New Roman"/>
                        </a:rPr>
                        <a:t>17. oktober 2015</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smtClean="0">
                          <a:effectLst/>
                          <a:latin typeface="Cambria" pitchFamily="18" charset="0"/>
                          <a:ea typeface="Times New Roman"/>
                          <a:cs typeface="Times New Roman"/>
                        </a:rPr>
                        <a:t>Občinski praznik – kostanjev piknik</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smtClean="0">
                          <a:effectLst/>
                          <a:latin typeface="Cambria" pitchFamily="18" charset="0"/>
                          <a:ea typeface="Times New Roman"/>
                          <a:cs typeface="Times New Roman"/>
                        </a:rPr>
                        <a:t>Simona Krčar, Brigita Luteršmit, Irena Kajzovar, Jožica Prevolšek, Slavica </a:t>
                      </a:r>
                      <a:r>
                        <a:rPr lang="sl-SI" sz="1400" smtClean="0">
                          <a:effectLst/>
                          <a:latin typeface="Cambria" pitchFamily="18" charset="0"/>
                          <a:ea typeface="Times New Roman"/>
                          <a:cs typeface="Times New Roman"/>
                        </a:rPr>
                        <a:t>Konda </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18. oktober 2015</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Srečanje starejših občanov občine Žetale</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Saša Peršoh, Brigita Luteršmit, Irena Kajzovar, razredničarke prve triade</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23. oktober 2015</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smtClean="0">
                          <a:effectLst/>
                          <a:latin typeface="Cambria" pitchFamily="18" charset="0"/>
                          <a:ea typeface="Times New Roman"/>
                          <a:cs typeface="Times New Roman"/>
                        </a:rPr>
                        <a:t>dan spomina na mrtve</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smtClean="0">
                          <a:effectLst/>
                          <a:latin typeface="Cambria" pitchFamily="18" charset="0"/>
                          <a:ea typeface="Times New Roman"/>
                          <a:cs typeface="Times New Roman"/>
                        </a:rPr>
                        <a:t>Slavica Konda, Gabrijela Brlek</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89">
                <a:tc>
                  <a:txBody>
                    <a:bodyPr/>
                    <a:lstStyle/>
                    <a:p>
                      <a:pPr>
                        <a:lnSpc>
                          <a:spcPct val="115000"/>
                        </a:lnSpc>
                        <a:spcAft>
                          <a:spcPts val="1000"/>
                        </a:spcAft>
                      </a:pPr>
                      <a:r>
                        <a:rPr lang="sl-SI" sz="1400" b="1">
                          <a:effectLst/>
                          <a:latin typeface="Cambria" pitchFamily="18" charset="0"/>
                          <a:ea typeface="Times New Roman"/>
                          <a:cs typeface="Times New Roman"/>
                        </a:rPr>
                        <a:t>december 2015</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prihod dedka Mraza</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Vrtec in 1. razred</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23. december 2015</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Zaključek koledarskega leta</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Jožica Prevolšek in razredničarke prve triade, Brigita Luteršmit, </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5. februar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slovenski kulturni praznik</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Saša Peršoh, Brigita Luteršmit, Irena </a:t>
                      </a:r>
                      <a:r>
                        <a:rPr lang="sl-SI" sz="1400" dirty="0" smtClean="0">
                          <a:effectLst/>
                          <a:latin typeface="Cambria" pitchFamily="18" charset="0"/>
                          <a:ea typeface="Times New Roman"/>
                          <a:cs typeface="Times New Roman"/>
                        </a:rPr>
                        <a:t>K.</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marec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Proslava ob dnevu žena</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Marija Skok, Marjana Pernat, Miran </a:t>
                      </a:r>
                      <a:r>
                        <a:rPr lang="sl-SI" sz="1400" dirty="0" smtClean="0">
                          <a:effectLst/>
                          <a:latin typeface="Cambria" pitchFamily="18" charset="0"/>
                          <a:ea typeface="Times New Roman"/>
                          <a:cs typeface="Times New Roman"/>
                        </a:rPr>
                        <a:t> Ž. </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april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Zaključek bralne značke</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Lidija Šešerko, Saša Peršoh, Irena Kajzovar</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78">
                <a:tc>
                  <a:txBody>
                    <a:bodyPr/>
                    <a:lstStyle/>
                    <a:p>
                      <a:pPr>
                        <a:lnSpc>
                          <a:spcPct val="115000"/>
                        </a:lnSpc>
                        <a:spcAft>
                          <a:spcPts val="1000"/>
                        </a:spcAft>
                      </a:pPr>
                      <a:r>
                        <a:rPr lang="sl-SI" sz="1400" b="1">
                          <a:effectLst/>
                          <a:latin typeface="Cambria" pitchFamily="18" charset="0"/>
                          <a:ea typeface="Times New Roman"/>
                          <a:cs typeface="Times New Roman"/>
                        </a:rPr>
                        <a:t>6. maj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8. maj – Mednarodni dan RK</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smtClean="0">
                          <a:effectLst/>
                          <a:latin typeface="Cambria" pitchFamily="18" charset="0"/>
                          <a:ea typeface="Times New Roman"/>
                          <a:cs typeface="Times New Roman"/>
                        </a:rPr>
                        <a:t>Slavica </a:t>
                      </a:r>
                      <a:r>
                        <a:rPr lang="sl-SI" sz="1400" dirty="0">
                          <a:effectLst/>
                          <a:latin typeface="Cambria" pitchFamily="18" charset="0"/>
                          <a:ea typeface="Times New Roman"/>
                          <a:cs typeface="Times New Roman"/>
                        </a:rPr>
                        <a:t>Konda, Irena Vodušek, </a:t>
                      </a:r>
                      <a:r>
                        <a:rPr lang="sl-SI" sz="1400" dirty="0" smtClean="0">
                          <a:effectLst/>
                          <a:latin typeface="Cambria" pitchFamily="18" charset="0"/>
                          <a:ea typeface="Times New Roman"/>
                          <a:cs typeface="Times New Roman"/>
                        </a:rPr>
                        <a:t>Gabrijela B. </a:t>
                      </a:r>
                      <a:endParaRPr lang="sl-SI" sz="1400" dirty="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89">
                <a:tc>
                  <a:txBody>
                    <a:bodyPr/>
                    <a:lstStyle/>
                    <a:p>
                      <a:pPr>
                        <a:lnSpc>
                          <a:spcPct val="115000"/>
                        </a:lnSpc>
                        <a:spcAft>
                          <a:spcPts val="1000"/>
                        </a:spcAft>
                      </a:pPr>
                      <a:r>
                        <a:rPr lang="sl-SI" sz="1400" b="1">
                          <a:effectLst/>
                          <a:latin typeface="Cambria" pitchFamily="18" charset="0"/>
                          <a:ea typeface="Times New Roman"/>
                          <a:cs typeface="Times New Roman"/>
                        </a:rPr>
                        <a:t>junij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Valeta </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Saša Peršoh</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89">
                <a:tc>
                  <a:txBody>
                    <a:bodyPr/>
                    <a:lstStyle/>
                    <a:p>
                      <a:pPr>
                        <a:lnSpc>
                          <a:spcPct val="115000"/>
                        </a:lnSpc>
                        <a:spcAft>
                          <a:spcPts val="1000"/>
                        </a:spcAft>
                      </a:pPr>
                      <a:r>
                        <a:rPr lang="sl-SI" sz="1400" b="1">
                          <a:effectLst/>
                          <a:latin typeface="Cambria" pitchFamily="18" charset="0"/>
                          <a:ea typeface="Times New Roman"/>
                          <a:cs typeface="Times New Roman"/>
                        </a:rPr>
                        <a:t>24. junij 2016</a:t>
                      </a:r>
                      <a:endParaRPr lang="sl-SI" sz="1400">
                        <a:effectLst/>
                        <a:latin typeface="Cambria" pitchFamily="18" charset="0"/>
                        <a:ea typeface="Times New Roman"/>
                        <a:cs typeface="Times New Roman"/>
                      </a:endParaRP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a:effectLst/>
                          <a:latin typeface="Cambria" pitchFamily="18" charset="0"/>
                          <a:ea typeface="Times New Roman"/>
                          <a:cs typeface="Times New Roman"/>
                        </a:rPr>
                        <a:t>Zaključek šolskega leta</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dirty="0">
                          <a:effectLst/>
                          <a:latin typeface="Cambria" pitchFamily="18" charset="0"/>
                          <a:ea typeface="Times New Roman"/>
                          <a:cs typeface="Times New Roman"/>
                        </a:rPr>
                        <a:t>Polona Gojkošek, Slavica Konda                             </a:t>
                      </a:r>
                    </a:p>
                  </a:txBody>
                  <a:tcPr marL="46179" marR="46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0777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484784"/>
            <a:ext cx="8568952" cy="958416"/>
          </a:xfrm>
        </p:spPr>
        <p:txBody>
          <a:bodyPr>
            <a:noAutofit/>
          </a:bodyPr>
          <a:lstStyle/>
          <a:p>
            <a:pPr>
              <a:lnSpc>
                <a:spcPct val="115000"/>
              </a:lnSpc>
              <a:spcBef>
                <a:spcPts val="1000"/>
              </a:spcBef>
              <a:spcAft>
                <a:spcPts val="0"/>
              </a:spcAft>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2800" b="1" dirty="0">
                <a:solidFill>
                  <a:srgbClr val="00B050"/>
                </a:solidFill>
                <a:latin typeface="Calibri"/>
                <a:ea typeface="Times New Roman"/>
                <a:cs typeface="Times New Roman"/>
              </a:rPr>
              <a:t>PREVOZI UČENCEV V ŠOLO V ŠOLSKEM LETU </a:t>
            </a:r>
            <a:r>
              <a:rPr lang="sl-SI" sz="2800" b="1" dirty="0" smtClean="0">
                <a:solidFill>
                  <a:srgbClr val="00B050"/>
                </a:solidFill>
                <a:latin typeface="Calibri"/>
                <a:ea typeface="Times New Roman"/>
                <a:cs typeface="Times New Roman"/>
              </a:rPr>
              <a:t>2015/2016</a:t>
            </a:r>
            <a:r>
              <a:rPr lang="sl-SI" sz="2800" b="1" dirty="0">
                <a:solidFill>
                  <a:srgbClr val="4F81BD"/>
                </a:solidFill>
                <a:latin typeface="Calibri"/>
                <a:ea typeface="Times New Roman"/>
                <a:cs typeface="Times New Roman"/>
              </a:rPr>
              <a:t/>
            </a:r>
            <a:br>
              <a:rPr lang="sl-SI" sz="2800" b="1" dirty="0">
                <a:solidFill>
                  <a:srgbClr val="4F81BD"/>
                </a:solidFill>
                <a:latin typeface="Calibri"/>
                <a:ea typeface="Times New Roman"/>
                <a:cs typeface="Times New Roman"/>
              </a:rPr>
            </a:br>
            <a:r>
              <a:rPr lang="sl-SI" sz="3200" dirty="0">
                <a:latin typeface="Cambria"/>
                <a:ea typeface="Times New Roman"/>
                <a:cs typeface="Times New Roman"/>
              </a:rPr>
              <a:t/>
            </a:r>
            <a:br>
              <a:rPr lang="sl-SI" sz="3200" dirty="0">
                <a:latin typeface="Cambria"/>
                <a:ea typeface="Times New Roman"/>
                <a:cs typeface="Times New Roman"/>
              </a:rPr>
            </a:br>
            <a:endParaRPr lang="sl-SI" sz="3200" dirty="0"/>
          </a:p>
        </p:txBody>
      </p:sp>
      <p:sp>
        <p:nvSpPr>
          <p:cNvPr id="3" name="Ograda vsebine 2"/>
          <p:cNvSpPr>
            <a:spLocks noGrp="1"/>
          </p:cNvSpPr>
          <p:nvPr>
            <p:ph idx="1"/>
          </p:nvPr>
        </p:nvSpPr>
        <p:spPr>
          <a:xfrm>
            <a:off x="467544" y="1340768"/>
            <a:ext cx="8208912" cy="5040560"/>
          </a:xfrm>
        </p:spPr>
        <p:txBody>
          <a:bodyPr>
            <a:noAutofit/>
          </a:bodyPr>
          <a:lstStyle/>
          <a:p>
            <a:pPr marL="0" lvl="0" indent="0" fontAlgn="base">
              <a:spcBef>
                <a:spcPct val="0"/>
              </a:spcBef>
              <a:spcAft>
                <a:spcPct val="0"/>
              </a:spcAft>
              <a:buClrTx/>
              <a:buSzTx/>
              <a:buNone/>
            </a:pPr>
            <a:r>
              <a:rPr lang="sl-SI" sz="1400" dirty="0" smtClean="0">
                <a:solidFill>
                  <a:schemeClr val="tx1"/>
                </a:solidFill>
                <a:latin typeface="Arial Rounded MT Bold" pitchFamily="34" charset="0"/>
                <a:ea typeface="Times New Roman" pitchFamily="18" charset="0"/>
                <a:cs typeface="Arial" pitchFamily="34" charset="0"/>
              </a:rPr>
              <a:t>V</a:t>
            </a:r>
            <a:r>
              <a:rPr lang="sl-SI" sz="1400" dirty="0" smtClean="0" bmk="">
                <a:solidFill>
                  <a:schemeClr val="tx1"/>
                </a:solidFill>
                <a:latin typeface="Arial Rounded MT Bold" pitchFamily="34" charset="0"/>
                <a:ea typeface="Times New Roman" pitchFamily="18" charset="0"/>
                <a:cs typeface="Arial" pitchFamily="34" charset="0"/>
              </a:rPr>
              <a:t>ozni </a:t>
            </a:r>
            <a:r>
              <a:rPr lang="sl-SI" sz="1400" dirty="0" bmk="">
                <a:solidFill>
                  <a:schemeClr val="tx1"/>
                </a:solidFill>
                <a:latin typeface="Arial Rounded MT Bold" pitchFamily="34" charset="0"/>
                <a:ea typeface="Times New Roman" pitchFamily="18" charset="0"/>
                <a:cs typeface="Arial" pitchFamily="34" charset="0"/>
              </a:rPr>
              <a:t>red avtobusov</a:t>
            </a:r>
            <a:endParaRPr lang="sl-SI" sz="1400" dirty="0">
              <a:solidFill>
                <a:schemeClr val="tx1"/>
              </a:solidFill>
              <a:latin typeface="Arial Rounded MT Bold" pitchFamily="34" charset="0"/>
              <a:ea typeface="Times New Roman" pitchFamily="18" charset="0"/>
              <a:cs typeface="Arial" pitchFamily="34" charset="0"/>
            </a:endParaRPr>
          </a:p>
          <a:p>
            <a:pPr marL="0" lvl="0" indent="0" eaLnBrk="0" fontAlgn="base" hangingPunct="0">
              <a:spcBef>
                <a:spcPct val="0"/>
              </a:spcBef>
              <a:spcAft>
                <a:spcPct val="0"/>
              </a:spcAft>
              <a:buClrTx/>
              <a:buSzTx/>
              <a:buNone/>
            </a:pPr>
            <a:r>
              <a:rPr lang="sl-SI" sz="1400" dirty="0">
                <a:solidFill>
                  <a:schemeClr val="tx1"/>
                </a:solidFill>
                <a:latin typeface="Arial Rounded MT Bold" pitchFamily="34" charset="0"/>
                <a:ea typeface="Times New Roman" pitchFamily="18" charset="0"/>
                <a:cs typeface="Times New Roman" pitchFamily="18" charset="0"/>
              </a:rPr>
              <a:t>PTUJ–PODLEHNIK–DOBRINA–OŠ ŽETALE–PTUJ</a:t>
            </a:r>
            <a:endParaRPr lang="sl-SI" sz="1400" dirty="0">
              <a:solidFill>
                <a:schemeClr val="tx1"/>
              </a:solidFill>
              <a:latin typeface="Arial Rounded MT Bold" pitchFamily="34" charset="0"/>
              <a:cs typeface="Arial" pitchFamily="34" charset="0"/>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7" name="Tabela 6"/>
          <p:cNvGraphicFramePr>
            <a:graphicFrameLocks noGrp="1"/>
          </p:cNvGraphicFramePr>
          <p:nvPr>
            <p:extLst>
              <p:ext uri="{D42A27DB-BD31-4B8C-83A1-F6EECF244321}">
                <p14:modId xmlns:p14="http://schemas.microsoft.com/office/powerpoint/2010/main" val="766484578"/>
              </p:ext>
            </p:extLst>
          </p:nvPr>
        </p:nvGraphicFramePr>
        <p:xfrm>
          <a:off x="755576" y="1866621"/>
          <a:ext cx="6777035" cy="1857756"/>
        </p:xfrm>
        <a:graphic>
          <a:graphicData uri="http://schemas.openxmlformats.org/drawingml/2006/table">
            <a:tbl>
              <a:tblPr firstRow="1" firstCol="1" lastRow="1" lastCol="1" bandRow="1" bandCol="1"/>
              <a:tblGrid>
                <a:gridCol w="1355407"/>
                <a:gridCol w="1355407"/>
                <a:gridCol w="1355407"/>
                <a:gridCol w="1355407"/>
                <a:gridCol w="1355407"/>
              </a:tblGrid>
              <a:tr h="0">
                <a:tc>
                  <a:txBody>
                    <a:bodyPr/>
                    <a:lstStyle/>
                    <a:p>
                      <a:pPr>
                        <a:lnSpc>
                          <a:spcPct val="115000"/>
                        </a:lnSpc>
                        <a:spcAft>
                          <a:spcPts val="0"/>
                        </a:spcAft>
                      </a:pPr>
                      <a:r>
                        <a:rPr lang="sl-SI" sz="1100" b="1" dirty="0">
                          <a:solidFill>
                            <a:srgbClr val="365F91"/>
                          </a:solidFill>
                          <a:effectLst/>
                          <a:latin typeface="Cambria"/>
                          <a:ea typeface="Times New Roman"/>
                          <a:cs typeface="Times New Roman"/>
                        </a:rPr>
                        <a:t>odhod</a:t>
                      </a:r>
                    </a:p>
                    <a:p>
                      <a:pPr>
                        <a:lnSpc>
                          <a:spcPct val="115000"/>
                        </a:lnSpc>
                        <a:spcAft>
                          <a:spcPts val="0"/>
                        </a:spcAft>
                      </a:pPr>
                      <a:r>
                        <a:rPr lang="sl-SI" sz="1100" b="1" dirty="0">
                          <a:solidFill>
                            <a:srgbClr val="365F91"/>
                          </a:solidFill>
                          <a:effectLst/>
                          <a:latin typeface="Cambria"/>
                          <a:ea typeface="Times New Roman"/>
                          <a:cs typeface="Times New Roman"/>
                        </a:rPr>
                        <a:t>Ptuj</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100" b="1" dirty="0" err="1">
                          <a:solidFill>
                            <a:srgbClr val="365F91"/>
                          </a:solidFill>
                          <a:effectLst/>
                          <a:latin typeface="Cambria"/>
                          <a:ea typeface="Times New Roman"/>
                          <a:cs typeface="Times New Roman"/>
                        </a:rPr>
                        <a:t>Km</a:t>
                      </a:r>
                      <a:endParaRPr lang="sl-SI" sz="1100" b="1"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100" b="1" dirty="0">
                          <a:solidFill>
                            <a:srgbClr val="365F91"/>
                          </a:solidFill>
                          <a:effectLst/>
                          <a:latin typeface="Cambria"/>
                          <a:ea typeface="Times New Roman"/>
                          <a:cs typeface="Times New Roman"/>
                        </a:rPr>
                        <a:t>postaje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100" b="1">
                          <a:solidFill>
                            <a:srgbClr val="365F91"/>
                          </a:solidFill>
                          <a:effectLst/>
                          <a:latin typeface="Cambria"/>
                          <a:ea typeface="Times New Roman"/>
                          <a:cs typeface="Times New Roman"/>
                        </a:rPr>
                        <a:t>odhod</a:t>
                      </a:r>
                    </a:p>
                    <a:p>
                      <a:pPr>
                        <a:lnSpc>
                          <a:spcPct val="115000"/>
                        </a:lnSpc>
                        <a:spcAft>
                          <a:spcPts val="0"/>
                        </a:spcAft>
                      </a:pPr>
                      <a:r>
                        <a:rPr lang="sl-SI" sz="1100" b="1">
                          <a:solidFill>
                            <a:srgbClr val="365F91"/>
                          </a:solidFill>
                          <a:effectLst/>
                          <a:latin typeface="Cambria"/>
                          <a:ea typeface="Times New Roman"/>
                          <a:cs typeface="Times New Roman"/>
                        </a:rPr>
                        <a:t>OŠ Žetale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100" b="1" dirty="0">
                          <a:solidFill>
                            <a:srgbClr val="365F91"/>
                          </a:solidFill>
                          <a:effectLst/>
                          <a:latin typeface="Cambria"/>
                          <a:ea typeface="Times New Roman"/>
                          <a:cs typeface="Times New Roman"/>
                        </a:rPr>
                        <a:t>odhod</a:t>
                      </a:r>
                    </a:p>
                    <a:p>
                      <a:pPr>
                        <a:lnSpc>
                          <a:spcPct val="115000"/>
                        </a:lnSpc>
                        <a:spcAft>
                          <a:spcPts val="0"/>
                        </a:spcAft>
                      </a:pPr>
                      <a:r>
                        <a:rPr lang="sl-SI" sz="1100" b="1" dirty="0">
                          <a:solidFill>
                            <a:srgbClr val="365F91"/>
                          </a:solidFill>
                          <a:effectLst/>
                          <a:latin typeface="Cambria"/>
                          <a:ea typeface="Times New Roman"/>
                          <a:cs typeface="Times New Roman"/>
                        </a:rPr>
                        <a:t>OŠ Žetale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Š1</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Š2</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6.50</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1</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Zg. Ravno</a:t>
                      </a:r>
                    </a:p>
                  </a:txBody>
                  <a:tcPr marL="68580" marR="68580" marT="0" marB="0">
                    <a:lnL>
                      <a:noFill/>
                    </a:lnL>
                    <a:lnR>
                      <a:noFill/>
                    </a:lnR>
                    <a:lnT>
                      <a:noFill/>
                    </a:lnT>
                    <a:lnB>
                      <a:noFill/>
                    </a:lnB>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15.15</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6.52</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2</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Žale</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15.13</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6.54</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sl-SI" sz="1200">
                          <a:solidFill>
                            <a:srgbClr val="365F91"/>
                          </a:solidFill>
                          <a:effectLst/>
                          <a:latin typeface="Cambria"/>
                          <a:ea typeface="Times New Roman"/>
                          <a:cs typeface="Times New Roman"/>
                        </a:rPr>
                        <a:t>3</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Dobrina</a:t>
                      </a:r>
                    </a:p>
                  </a:txBody>
                  <a:tcPr marL="68580" marR="68580" marT="0" marB="0">
                    <a:lnL>
                      <a:noFill/>
                    </a:lnL>
                    <a:lnR>
                      <a:noFill/>
                    </a:lnR>
                    <a:lnT>
                      <a:noFill/>
                    </a:lnT>
                    <a:lnB>
                      <a:noFill/>
                    </a:lnB>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15.11</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6.58</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5</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Žetale Paukon</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 </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15.09</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7.00</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a:solidFill>
                            <a:srgbClr val="365F91"/>
                          </a:solidFill>
                          <a:effectLst/>
                          <a:latin typeface="Cambria"/>
                          <a:ea typeface="Times New Roman"/>
                          <a:cs typeface="Times New Roman"/>
                        </a:rPr>
                        <a:t> </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Žetale</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a:solidFill>
                            <a:srgbClr val="365F91"/>
                          </a:solidFill>
                          <a:effectLst/>
                          <a:latin typeface="Cambria"/>
                          <a:ea typeface="Times New Roman"/>
                          <a:cs typeface="Times New Roman"/>
                        </a:rPr>
                        <a:t> </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15.07</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7.02</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 </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OŠ Žetale</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 </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15.05</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9" name="Pravokotnik 8"/>
          <p:cNvSpPr/>
          <p:nvPr/>
        </p:nvSpPr>
        <p:spPr>
          <a:xfrm>
            <a:off x="729251" y="3717032"/>
            <a:ext cx="3797386" cy="340093"/>
          </a:xfrm>
          <a:prstGeom prst="rect">
            <a:avLst/>
          </a:prstGeom>
        </p:spPr>
        <p:txBody>
          <a:bodyPr wrap="none">
            <a:spAutoFit/>
          </a:bodyPr>
          <a:lstStyle/>
          <a:p>
            <a:pPr algn="just">
              <a:lnSpc>
                <a:spcPct val="115000"/>
              </a:lnSpc>
              <a:spcAft>
                <a:spcPts val="1000"/>
              </a:spcAft>
            </a:pPr>
            <a:r>
              <a:rPr lang="sl-SI" sz="1400" dirty="0">
                <a:latin typeface="Arial Rounded MT Bold" pitchFamily="34" charset="0"/>
                <a:ea typeface="Times New Roman"/>
                <a:cs typeface="Times New Roman"/>
              </a:rPr>
              <a:t>PEKLAČA–KOČICE–NADOLE–OŠ ŽETALE</a:t>
            </a:r>
            <a:endParaRPr lang="sl-SI" sz="1400" dirty="0">
              <a:effectLst/>
              <a:latin typeface="Arial Rounded MT Bold" pitchFamily="34" charset="0"/>
              <a:ea typeface="Times New Roman"/>
              <a:cs typeface="Times New Roman"/>
            </a:endParaRPr>
          </a:p>
        </p:txBody>
      </p:sp>
      <p:graphicFrame>
        <p:nvGraphicFramePr>
          <p:cNvPr id="10" name="Tabela 9"/>
          <p:cNvGraphicFramePr>
            <a:graphicFrameLocks noGrp="1"/>
          </p:cNvGraphicFramePr>
          <p:nvPr>
            <p:extLst>
              <p:ext uri="{D42A27DB-BD31-4B8C-83A1-F6EECF244321}">
                <p14:modId xmlns:p14="http://schemas.microsoft.com/office/powerpoint/2010/main" val="765118812"/>
              </p:ext>
            </p:extLst>
          </p:nvPr>
        </p:nvGraphicFramePr>
        <p:xfrm>
          <a:off x="729251" y="4149080"/>
          <a:ext cx="6777036" cy="2268474"/>
        </p:xfrm>
        <a:graphic>
          <a:graphicData uri="http://schemas.openxmlformats.org/drawingml/2006/table">
            <a:tbl>
              <a:tblPr firstRow="1" firstCol="1" lastRow="1" lastCol="1" bandRow="1" bandCol="1"/>
              <a:tblGrid>
                <a:gridCol w="2259012"/>
                <a:gridCol w="2259012"/>
                <a:gridCol w="2259012"/>
              </a:tblGrid>
              <a:tr h="0">
                <a:tc>
                  <a:txBody>
                    <a:bodyPr/>
                    <a:lstStyle/>
                    <a:p>
                      <a:pPr algn="l">
                        <a:lnSpc>
                          <a:spcPct val="115000"/>
                        </a:lnSpc>
                        <a:spcAft>
                          <a:spcPts val="0"/>
                        </a:spcAft>
                      </a:pPr>
                      <a:r>
                        <a:rPr lang="sl-SI" sz="1100" b="1" dirty="0">
                          <a:solidFill>
                            <a:srgbClr val="365F91"/>
                          </a:solidFill>
                          <a:effectLst/>
                          <a:latin typeface="Cambria"/>
                          <a:ea typeface="Times New Roman"/>
                          <a:cs typeface="Times New Roman"/>
                        </a:rPr>
                        <a:t>Odhod zjutraj</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100" b="1" dirty="0">
                          <a:solidFill>
                            <a:srgbClr val="365F91"/>
                          </a:solidFill>
                          <a:effectLst/>
                          <a:latin typeface="Cambria"/>
                          <a:ea typeface="Times New Roman"/>
                          <a:cs typeface="Times New Roman"/>
                        </a:rPr>
                        <a:t>Relacija prevoza</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100" b="1" dirty="0">
                          <a:solidFill>
                            <a:srgbClr val="365F91"/>
                          </a:solidFill>
                          <a:effectLst/>
                          <a:latin typeface="Cambria"/>
                          <a:ea typeface="Times New Roman"/>
                          <a:cs typeface="Times New Roman"/>
                        </a:rPr>
                        <a:t>Odhod izpred šole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7.20</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b="0" dirty="0" err="1">
                          <a:solidFill>
                            <a:srgbClr val="365F91"/>
                          </a:solidFill>
                          <a:effectLst/>
                          <a:latin typeface="Cambria" pitchFamily="18" charset="0"/>
                          <a:ea typeface="Times New Roman"/>
                          <a:cs typeface="Times New Roman"/>
                        </a:rPr>
                        <a:t>Peklača</a:t>
                      </a:r>
                      <a:r>
                        <a:rPr lang="sl-SI" sz="1200" b="0" dirty="0">
                          <a:solidFill>
                            <a:srgbClr val="365F91"/>
                          </a:solidFill>
                          <a:effectLst/>
                          <a:latin typeface="Cambria" pitchFamily="18" charset="0"/>
                          <a:ea typeface="Times New Roman"/>
                          <a:cs typeface="Times New Roman"/>
                        </a:rPr>
                        <a:t> (Kočice 36)</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14.50</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7.22</a:t>
                      </a:r>
                    </a:p>
                  </a:txBody>
                  <a:tcPr marL="68580" marR="68580" marT="0" marB="0">
                    <a:lnL>
                      <a:noFill/>
                    </a:lnL>
                    <a:lnR>
                      <a:noFill/>
                    </a:lnR>
                    <a:lnT>
                      <a:noFill/>
                    </a:lnT>
                    <a:lnB>
                      <a:noFill/>
                    </a:lnB>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Kočice 43b odcep za Krošlji vrh</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14.48</a:t>
                      </a:r>
                    </a:p>
                  </a:txBody>
                  <a:tcPr marL="68580" marR="68580" marT="0" marB="0">
                    <a:lnL>
                      <a:noFill/>
                    </a:lnL>
                    <a:lnR>
                      <a:noFill/>
                    </a:lnR>
                    <a:lnT>
                      <a:noFill/>
                    </a:lnT>
                    <a:lnB>
                      <a:noFill/>
                    </a:lnB>
                  </a:tcPr>
                </a:tc>
              </a:tr>
              <a:tr h="0">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7.25</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Kočice odcep Vinarje</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14.45</a:t>
                      </a:r>
                    </a:p>
                  </a:txBody>
                  <a:tcPr marL="68580" marR="68580" marT="0" marB="0">
                    <a:lnL>
                      <a:noFill/>
                    </a:lnL>
                    <a:lnR>
                      <a:noFill/>
                    </a:lnR>
                    <a:lnT>
                      <a:noFill/>
                    </a:lnT>
                    <a:lnB>
                      <a:noFill/>
                    </a:lnB>
                    <a:solidFill>
                      <a:srgbClr val="D3DFEE"/>
                    </a:solidFill>
                  </a:tcPr>
                </a:tc>
              </a:tr>
              <a:tr h="0">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7.28</a:t>
                      </a:r>
                    </a:p>
                  </a:txBody>
                  <a:tcPr marL="68580" marR="68580" marT="0" marB="0">
                    <a:lnL>
                      <a:noFill/>
                    </a:lnL>
                    <a:lnR>
                      <a:noFill/>
                    </a:lnR>
                    <a:lnT>
                      <a:noFill/>
                    </a:lnT>
                    <a:lnB>
                      <a:noFill/>
                    </a:lnB>
                  </a:tcPr>
                </a:tc>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Pšetna graba (Kočice 6)</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14.42</a:t>
                      </a:r>
                    </a:p>
                  </a:txBody>
                  <a:tcPr marL="68580" marR="68580" marT="0" marB="0">
                    <a:lnL>
                      <a:noFill/>
                    </a:lnL>
                    <a:lnR>
                      <a:noFill/>
                    </a:lnR>
                    <a:lnT>
                      <a:noFill/>
                    </a:lnT>
                    <a:lnB>
                      <a:noFill/>
                    </a:lnB>
                  </a:tcPr>
                </a:tc>
              </a:tr>
              <a:tr h="0">
                <a:tc>
                  <a:txBody>
                    <a:bodyPr/>
                    <a:lstStyle/>
                    <a:p>
                      <a:pPr algn="l"/>
                      <a:endParaRPr lang="sl-SI" sz="1200" b="0">
                        <a:solidFill>
                          <a:srgbClr val="365F91"/>
                        </a:solidFill>
                        <a:effectLst/>
                        <a:latin typeface="Cambria" pitchFamily="18" charset="0"/>
                      </a:endParaRPr>
                    </a:p>
                  </a:txBody>
                  <a:tcPr marL="68580" marR="68580" marT="0" marB="0">
                    <a:lnL>
                      <a:noFill/>
                    </a:lnL>
                    <a:lnR>
                      <a:noFill/>
                    </a:lnR>
                    <a:lnT>
                      <a:noFill/>
                    </a:lnT>
                    <a:lnB>
                      <a:noFill/>
                    </a:lnB>
                    <a:solidFill>
                      <a:srgbClr val="D3DFEE"/>
                    </a:solidFill>
                  </a:tcPr>
                </a:tc>
                <a:tc>
                  <a:txBody>
                    <a:bodyPr/>
                    <a:lstStyle/>
                    <a:p>
                      <a:pPr algn="l"/>
                      <a:endParaRPr lang="sl-SI" sz="1200" b="0">
                        <a:solidFill>
                          <a:srgbClr val="365F91"/>
                        </a:solidFill>
                        <a:effectLst/>
                        <a:latin typeface="Cambria" pitchFamily="18" charset="0"/>
                      </a:endParaRPr>
                    </a:p>
                  </a:txBody>
                  <a:tcPr marL="68580" marR="68580" marT="0" marB="0">
                    <a:lnL>
                      <a:noFill/>
                    </a:lnL>
                    <a:lnR>
                      <a:noFill/>
                    </a:lnR>
                    <a:lnT>
                      <a:noFill/>
                    </a:lnT>
                    <a:lnB>
                      <a:noFill/>
                    </a:lnB>
                    <a:solidFill>
                      <a:srgbClr val="D3DFEE"/>
                    </a:solidFill>
                  </a:tcPr>
                </a:tc>
                <a:tc>
                  <a:txBody>
                    <a:bodyPr/>
                    <a:lstStyle/>
                    <a:p>
                      <a:pPr algn="l"/>
                      <a:endParaRPr lang="sl-SI" sz="1200" b="0" dirty="0">
                        <a:solidFill>
                          <a:srgbClr val="365F91"/>
                        </a:solidFill>
                        <a:effectLst/>
                        <a:latin typeface="Cambria" pitchFamily="18" charset="0"/>
                      </a:endParaRPr>
                    </a:p>
                  </a:txBody>
                  <a:tcPr marL="68580" marR="68580" marT="0" marB="0">
                    <a:lnL>
                      <a:noFill/>
                    </a:lnL>
                    <a:lnR>
                      <a:noFill/>
                    </a:lnR>
                    <a:lnT>
                      <a:noFill/>
                    </a:lnT>
                    <a:lnB>
                      <a:noFill/>
                    </a:lnB>
                    <a:solidFill>
                      <a:srgbClr val="D3DFEE"/>
                    </a:solidFill>
                  </a:tcPr>
                </a:tc>
              </a:tr>
              <a:tr h="0">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7.32</a:t>
                      </a:r>
                    </a:p>
                  </a:txBody>
                  <a:tcPr marL="68580" marR="68580" marT="0" marB="0">
                    <a:lnL>
                      <a:noFill/>
                    </a:lnL>
                    <a:lnR>
                      <a:noFill/>
                    </a:lnR>
                    <a:lnT>
                      <a:noFill/>
                    </a:lnT>
                    <a:lnB>
                      <a:noFill/>
                    </a:lnB>
                  </a:tcPr>
                </a:tc>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Marinja vas ( Nadole 46)</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14.38</a:t>
                      </a:r>
                    </a:p>
                  </a:txBody>
                  <a:tcPr marL="68580" marR="68580" marT="0" marB="0">
                    <a:lnL>
                      <a:noFill/>
                    </a:lnL>
                    <a:lnR>
                      <a:noFill/>
                    </a:lnR>
                    <a:lnT>
                      <a:noFill/>
                    </a:lnT>
                    <a:lnB>
                      <a:noFill/>
                    </a:lnB>
                  </a:tcPr>
                </a:tc>
              </a:tr>
              <a:tr h="0">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7.35</a:t>
                      </a:r>
                    </a:p>
                    <a:p>
                      <a:pPr algn="l">
                        <a:lnSpc>
                          <a:spcPct val="115000"/>
                        </a:lnSpc>
                        <a:spcAft>
                          <a:spcPts val="0"/>
                        </a:spcAft>
                      </a:pPr>
                      <a:r>
                        <a:rPr lang="sl-SI" sz="1200" b="0">
                          <a:solidFill>
                            <a:srgbClr val="365F91"/>
                          </a:solidFill>
                          <a:effectLst/>
                          <a:latin typeface="Cambria" pitchFamily="18" charset="0"/>
                          <a:ea typeface="Times New Roman"/>
                          <a:cs typeface="Times New Roman"/>
                        </a:rPr>
                        <a:t>7.39  </a:t>
                      </a:r>
                    </a:p>
                    <a:p>
                      <a:pPr algn="l">
                        <a:lnSpc>
                          <a:spcPct val="115000"/>
                        </a:lnSpc>
                        <a:spcAft>
                          <a:spcPts val="0"/>
                        </a:spcAft>
                      </a:pPr>
                      <a:r>
                        <a:rPr lang="sl-SI" sz="1200" b="0">
                          <a:solidFill>
                            <a:srgbClr val="365F91"/>
                          </a:solidFill>
                          <a:effectLst/>
                          <a:latin typeface="Cambria" pitchFamily="18" charset="0"/>
                          <a:ea typeface="Times New Roman"/>
                          <a:cs typeface="Times New Roman"/>
                        </a:rPr>
                        <a:t>7.41                                     </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Jesenica (Nadole 13</a:t>
                      </a:r>
                    </a:p>
                    <a:p>
                      <a:pPr algn="l">
                        <a:lnSpc>
                          <a:spcPct val="115000"/>
                        </a:lnSpc>
                        <a:spcAft>
                          <a:spcPts val="0"/>
                        </a:spcAft>
                      </a:pPr>
                      <a:r>
                        <a:rPr lang="sl-SI" sz="1200" b="0">
                          <a:solidFill>
                            <a:srgbClr val="365F91"/>
                          </a:solidFill>
                          <a:effectLst/>
                          <a:latin typeface="Cambria" pitchFamily="18" charset="0"/>
                          <a:ea typeface="Times New Roman"/>
                          <a:cs typeface="Times New Roman"/>
                        </a:rPr>
                        <a:t>Pridna vas ( Čermožiše 26)</a:t>
                      </a:r>
                    </a:p>
                    <a:p>
                      <a:pPr algn="l">
                        <a:lnSpc>
                          <a:spcPct val="115000"/>
                        </a:lnSpc>
                        <a:spcAft>
                          <a:spcPts val="0"/>
                        </a:spcAft>
                      </a:pPr>
                      <a:r>
                        <a:rPr lang="sl-SI" sz="1200" b="0">
                          <a:solidFill>
                            <a:srgbClr val="365F91"/>
                          </a:solidFill>
                          <a:effectLst/>
                          <a:latin typeface="Cambria" pitchFamily="18" charset="0"/>
                          <a:ea typeface="Times New Roman"/>
                          <a:cs typeface="Times New Roman"/>
                        </a:rPr>
                        <a:t>Kamen ( Čermožiše37)</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14.35                   </a:t>
                      </a:r>
                    </a:p>
                    <a:p>
                      <a:pPr algn="l">
                        <a:lnSpc>
                          <a:spcPct val="115000"/>
                        </a:lnSpc>
                        <a:spcAft>
                          <a:spcPts val="0"/>
                        </a:spcAft>
                      </a:pPr>
                      <a:r>
                        <a:rPr lang="sl-SI" sz="1200" b="0" dirty="0">
                          <a:solidFill>
                            <a:srgbClr val="365F91"/>
                          </a:solidFill>
                          <a:effectLst/>
                          <a:latin typeface="Cambria" pitchFamily="18" charset="0"/>
                          <a:ea typeface="Times New Roman"/>
                          <a:cs typeface="Times New Roman"/>
                        </a:rPr>
                        <a:t>14.31                    </a:t>
                      </a:r>
                    </a:p>
                    <a:p>
                      <a:pPr algn="l">
                        <a:lnSpc>
                          <a:spcPct val="115000"/>
                        </a:lnSpc>
                        <a:spcAft>
                          <a:spcPts val="0"/>
                        </a:spcAft>
                      </a:pPr>
                      <a:r>
                        <a:rPr lang="sl-SI" sz="1200" b="0" dirty="0">
                          <a:solidFill>
                            <a:srgbClr val="365F91"/>
                          </a:solidFill>
                          <a:effectLst/>
                          <a:latin typeface="Cambria" pitchFamily="18" charset="0"/>
                          <a:ea typeface="Times New Roman"/>
                          <a:cs typeface="Times New Roman"/>
                        </a:rPr>
                        <a:t>14.29</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r h="0">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7.45</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b="0">
                          <a:solidFill>
                            <a:srgbClr val="365F91"/>
                          </a:solidFill>
                          <a:effectLst/>
                          <a:latin typeface="Cambria" pitchFamily="18" charset="0"/>
                          <a:ea typeface="Times New Roman"/>
                          <a:cs typeface="Times New Roman"/>
                        </a:rPr>
                        <a:t>OŠ Žetale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0" dirty="0">
                          <a:solidFill>
                            <a:srgbClr val="365F91"/>
                          </a:solidFill>
                          <a:effectLst/>
                          <a:latin typeface="Cambria" pitchFamily="18" charset="0"/>
                          <a:ea typeface="Times New Roman"/>
                          <a:cs typeface="Times New Roman"/>
                        </a:rPr>
                        <a:t>14.25</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7823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484784"/>
            <a:ext cx="8568952" cy="958416"/>
          </a:xfrm>
        </p:spPr>
        <p:txBody>
          <a:bodyPr>
            <a:noAutofit/>
          </a:bodyPr>
          <a:lstStyle/>
          <a:p>
            <a:pPr>
              <a:lnSpc>
                <a:spcPct val="115000"/>
              </a:lnSpc>
              <a:spcBef>
                <a:spcPts val="1000"/>
              </a:spcBef>
              <a:spcAft>
                <a:spcPts val="0"/>
              </a:spcAft>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2800" b="1" dirty="0">
                <a:solidFill>
                  <a:srgbClr val="00B050"/>
                </a:solidFill>
                <a:latin typeface="Calibri"/>
                <a:ea typeface="Times New Roman"/>
                <a:cs typeface="Times New Roman"/>
              </a:rPr>
              <a:t>PREVOZI UČENCEV V ŠOLO V ŠOLSKEM LETU </a:t>
            </a:r>
            <a:r>
              <a:rPr lang="sl-SI" sz="2800" b="1" dirty="0" smtClean="0">
                <a:solidFill>
                  <a:srgbClr val="00B050"/>
                </a:solidFill>
                <a:latin typeface="Calibri"/>
                <a:ea typeface="Times New Roman"/>
                <a:cs typeface="Times New Roman"/>
              </a:rPr>
              <a:t>2015/2016</a:t>
            </a:r>
            <a:r>
              <a:rPr lang="sl-SI" sz="2800" b="1" dirty="0">
                <a:solidFill>
                  <a:srgbClr val="4F81BD"/>
                </a:solidFill>
                <a:latin typeface="Calibri"/>
                <a:ea typeface="Times New Roman"/>
                <a:cs typeface="Times New Roman"/>
              </a:rPr>
              <a:t/>
            </a:r>
            <a:br>
              <a:rPr lang="sl-SI" sz="2800" b="1" dirty="0">
                <a:solidFill>
                  <a:srgbClr val="4F81BD"/>
                </a:solidFill>
                <a:latin typeface="Calibri"/>
                <a:ea typeface="Times New Roman"/>
                <a:cs typeface="Times New Roman"/>
              </a:rPr>
            </a:br>
            <a:r>
              <a:rPr lang="sl-SI" sz="3200" dirty="0">
                <a:latin typeface="Cambria"/>
                <a:ea typeface="Times New Roman"/>
                <a:cs typeface="Times New Roman"/>
              </a:rPr>
              <a:t/>
            </a:r>
            <a:br>
              <a:rPr lang="sl-SI" sz="3200" dirty="0">
                <a:latin typeface="Cambria"/>
                <a:ea typeface="Times New Roman"/>
                <a:cs typeface="Times New Roman"/>
              </a:rPr>
            </a:br>
            <a:endParaRPr lang="sl-SI" sz="3200" dirty="0"/>
          </a:p>
        </p:txBody>
      </p:sp>
      <p:sp>
        <p:nvSpPr>
          <p:cNvPr id="3" name="Ograda vsebine 2"/>
          <p:cNvSpPr>
            <a:spLocks noGrp="1"/>
          </p:cNvSpPr>
          <p:nvPr>
            <p:ph idx="1"/>
          </p:nvPr>
        </p:nvSpPr>
        <p:spPr>
          <a:xfrm>
            <a:off x="467544" y="1340768"/>
            <a:ext cx="8208912" cy="5040560"/>
          </a:xfrm>
        </p:spPr>
        <p:txBody>
          <a:bodyPr>
            <a:noAutofit/>
          </a:bodyPr>
          <a:lstStyle/>
          <a:p>
            <a:pPr marL="68580" indent="0">
              <a:spcAft>
                <a:spcPts val="0"/>
              </a:spcAft>
              <a:buNone/>
            </a:pPr>
            <a:r>
              <a:rPr lang="sl-SI" sz="1400" b="1" dirty="0">
                <a:latin typeface="Arial Rounded MT Bold" pitchFamily="34" charset="0"/>
                <a:ea typeface="Times New Roman"/>
              </a:rPr>
              <a:t>Vozni red </a:t>
            </a:r>
            <a:r>
              <a:rPr lang="sl-SI" sz="1400" b="1" dirty="0" smtClean="0">
                <a:latin typeface="Arial Rounded MT Bold" pitchFamily="34" charset="0"/>
                <a:ea typeface="Times New Roman"/>
              </a:rPr>
              <a:t>minibusa </a:t>
            </a:r>
          </a:p>
          <a:p>
            <a:pPr marL="68580" indent="0" algn="just">
              <a:lnSpc>
                <a:spcPct val="115000"/>
              </a:lnSpc>
              <a:spcAft>
                <a:spcPts val="1000"/>
              </a:spcAft>
              <a:buNone/>
            </a:pPr>
            <a:r>
              <a:rPr lang="sl-SI" sz="1400" b="1" dirty="0" smtClean="0">
                <a:latin typeface="Arial Rounded MT Bold" pitchFamily="34" charset="0"/>
                <a:ea typeface="Times New Roman"/>
                <a:cs typeface="Times New Roman"/>
              </a:rPr>
              <a:t>ŽERAK–ČERMOŽIŠE–OŠ ŽETALE                                                ŽALE–VARVASELE–OŠ </a:t>
            </a:r>
            <a:r>
              <a:rPr lang="sl-SI" sz="1400" b="1" dirty="0">
                <a:latin typeface="Arial Rounded MT Bold" pitchFamily="34" charset="0"/>
                <a:ea typeface="Times New Roman"/>
                <a:cs typeface="Times New Roman"/>
              </a:rPr>
              <a:t>ŽETALE</a:t>
            </a:r>
          </a:p>
          <a:p>
            <a:pPr marL="68580" indent="0">
              <a:spcAft>
                <a:spcPts val="0"/>
              </a:spcAft>
              <a:buNone/>
            </a:pPr>
            <a:endParaRPr lang="sl-SI" sz="1400" b="1" dirty="0">
              <a:latin typeface="Arial Rounded MT Bold" pitchFamily="34" charset="0"/>
              <a:ea typeface="Times New Roman"/>
              <a:cs typeface="Times New Roman"/>
            </a:endParaRPr>
          </a:p>
          <a:p>
            <a:pPr marL="68580" indent="0">
              <a:spcAft>
                <a:spcPts val="0"/>
              </a:spcAft>
              <a:buNone/>
            </a:pPr>
            <a:endParaRPr lang="sl-SI" sz="2800" b="1" dirty="0" smtClean="0">
              <a:latin typeface="Times New Roman"/>
              <a:ea typeface="Times New Roman"/>
            </a:endParaRPr>
          </a:p>
          <a:p>
            <a:pPr marL="68580" indent="0">
              <a:spcAft>
                <a:spcPts val="0"/>
              </a:spcAft>
              <a:buNone/>
            </a:pPr>
            <a:endParaRPr lang="sl-SI" sz="2800" b="1" dirty="0">
              <a:latin typeface="Times New Roman"/>
              <a:ea typeface="Times New Roman"/>
            </a:endParaRPr>
          </a:p>
          <a:p>
            <a:pPr marL="68580" indent="0">
              <a:spcAft>
                <a:spcPts val="0"/>
              </a:spcAft>
              <a:buNone/>
            </a:pPr>
            <a:endParaRPr lang="sl-SI" sz="2800" b="1" dirty="0" smtClean="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2134141282"/>
              </p:ext>
            </p:extLst>
          </p:nvPr>
        </p:nvGraphicFramePr>
        <p:xfrm>
          <a:off x="611560" y="1940988"/>
          <a:ext cx="3384376" cy="1472184"/>
        </p:xfrm>
        <a:graphic>
          <a:graphicData uri="http://schemas.openxmlformats.org/drawingml/2006/table">
            <a:tbl>
              <a:tblPr firstRow="1" firstCol="1" lastRow="1" lastCol="1" bandRow="1" bandCol="1"/>
              <a:tblGrid>
                <a:gridCol w="611965"/>
                <a:gridCol w="468155"/>
                <a:gridCol w="1512168"/>
                <a:gridCol w="792088"/>
              </a:tblGrid>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odhod</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dirty="0" err="1">
                          <a:solidFill>
                            <a:srgbClr val="365F91"/>
                          </a:solidFill>
                          <a:effectLst/>
                          <a:latin typeface="Cambria"/>
                          <a:ea typeface="Times New Roman"/>
                          <a:cs typeface="Times New Roman"/>
                        </a:rPr>
                        <a:t>Km</a:t>
                      </a:r>
                      <a:endParaRPr lang="sl-SI" sz="1200" b="1"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postaje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prihodi</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Š1</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Š2</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7.30</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0</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dirty="0" err="1">
                          <a:solidFill>
                            <a:srgbClr val="365F91"/>
                          </a:solidFill>
                          <a:effectLst/>
                          <a:latin typeface="Cambria"/>
                          <a:ea typeface="Times New Roman"/>
                          <a:cs typeface="Times New Roman"/>
                        </a:rPr>
                        <a:t>Miradol</a:t>
                      </a:r>
                      <a:r>
                        <a:rPr lang="sl-SI" sz="1200" dirty="0">
                          <a:solidFill>
                            <a:srgbClr val="365F91"/>
                          </a:solidFill>
                          <a:effectLst/>
                          <a:latin typeface="Cambria"/>
                          <a:ea typeface="Times New Roman"/>
                          <a:cs typeface="Times New Roman"/>
                        </a:rPr>
                        <a:t> ( odcep Fišer)</a:t>
                      </a:r>
                    </a:p>
                  </a:txBody>
                  <a:tcPr marL="68580" marR="68580" marT="0" marB="0">
                    <a:lnL>
                      <a:noFill/>
                    </a:lnL>
                    <a:lnR>
                      <a:noFill/>
                    </a:lnR>
                    <a:lnT>
                      <a:noFill/>
                    </a:lnT>
                    <a:lnB>
                      <a:noFill/>
                    </a:lnB>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14.45</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7.32</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1</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Bedenik</a:t>
                      </a:r>
                    </a:p>
                  </a:txBody>
                  <a:tcPr marL="68580" marR="68580" marT="0" marB="0">
                    <a:lnL>
                      <a:noFill/>
                    </a:lnL>
                    <a:lnR>
                      <a:noFill/>
                    </a:lnR>
                    <a:lnT>
                      <a:noFill/>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14.43</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7.35</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a:solidFill>
                            <a:srgbClr val="365F91"/>
                          </a:solidFill>
                          <a:effectLst/>
                          <a:latin typeface="Cambria"/>
                          <a:ea typeface="Times New Roman"/>
                          <a:cs typeface="Times New Roman"/>
                        </a:rPr>
                        <a:t>2</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a:solidFill>
                            <a:srgbClr val="365F91"/>
                          </a:solidFill>
                          <a:effectLst/>
                          <a:latin typeface="Cambria"/>
                          <a:ea typeface="Times New Roman"/>
                          <a:cs typeface="Times New Roman"/>
                        </a:rPr>
                        <a:t>Rogatnica</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14.40</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7.40</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5</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OŠ Žetale</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14.35</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4141784189"/>
              </p:ext>
            </p:extLst>
          </p:nvPr>
        </p:nvGraphicFramePr>
        <p:xfrm>
          <a:off x="4162102" y="1933422"/>
          <a:ext cx="4392488" cy="1472184"/>
        </p:xfrm>
        <a:graphic>
          <a:graphicData uri="http://schemas.openxmlformats.org/drawingml/2006/table">
            <a:tbl>
              <a:tblPr firstRow="1" firstCol="1" lastRow="1" lastCol="1" bandRow="1" bandCol="1"/>
              <a:tblGrid>
                <a:gridCol w="896801"/>
                <a:gridCol w="2271550"/>
                <a:gridCol w="1224137"/>
              </a:tblGrid>
              <a:tr h="0">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Odhod zjutraj</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Relacija prevoza</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Odhod izpred šole</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7.10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dirty="0">
                          <a:solidFill>
                            <a:srgbClr val="365F91"/>
                          </a:solidFill>
                          <a:effectLst/>
                          <a:latin typeface="Cambria"/>
                          <a:ea typeface="Times New Roman"/>
                          <a:cs typeface="Times New Roman"/>
                        </a:rPr>
                        <a:t>Žale (transformator)</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b="1">
                          <a:solidFill>
                            <a:srgbClr val="365F91"/>
                          </a:solidFill>
                          <a:effectLst/>
                          <a:latin typeface="Cambria"/>
                          <a:ea typeface="Times New Roman"/>
                          <a:cs typeface="Times New Roman"/>
                        </a:rPr>
                        <a:t>14.58</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algn="l">
                        <a:lnSpc>
                          <a:spcPct val="115000"/>
                        </a:lnSpc>
                        <a:spcAft>
                          <a:spcPts val="0"/>
                        </a:spcAft>
                      </a:pPr>
                      <a:r>
                        <a:rPr lang="sl-SI" sz="1200" b="1">
                          <a:solidFill>
                            <a:srgbClr val="365F91"/>
                          </a:solidFill>
                          <a:effectLst/>
                          <a:latin typeface="Cambria"/>
                          <a:ea typeface="Times New Roman"/>
                          <a:cs typeface="Times New Roman"/>
                        </a:rPr>
                        <a:t>7.15</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tcPr>
                </a:tc>
                <a:tc>
                  <a:txBody>
                    <a:bodyPr/>
                    <a:lstStyle/>
                    <a:p>
                      <a:pPr algn="l">
                        <a:lnSpc>
                          <a:spcPct val="115000"/>
                        </a:lnSpc>
                        <a:spcAft>
                          <a:spcPts val="0"/>
                        </a:spcAft>
                      </a:pPr>
                      <a:r>
                        <a:rPr lang="sl-SI" sz="1200" dirty="0" err="1">
                          <a:solidFill>
                            <a:srgbClr val="365F91"/>
                          </a:solidFill>
                          <a:effectLst/>
                          <a:latin typeface="Cambria"/>
                          <a:ea typeface="Times New Roman"/>
                          <a:cs typeface="Times New Roman"/>
                        </a:rPr>
                        <a:t>Varvasele</a:t>
                      </a:r>
                      <a:r>
                        <a:rPr lang="sl-SI" sz="1200" dirty="0">
                          <a:solidFill>
                            <a:srgbClr val="365F91"/>
                          </a:solidFill>
                          <a:effectLst/>
                          <a:latin typeface="Cambria"/>
                          <a:ea typeface="Times New Roman"/>
                          <a:cs typeface="Times New Roman"/>
                        </a:rPr>
                        <a:t> (Podgoršek)</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15.05</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tcPr>
                </a:tc>
              </a:tr>
              <a:tr h="0">
                <a:tc>
                  <a:txBody>
                    <a:bodyPr/>
                    <a:lstStyle/>
                    <a:p>
                      <a:pPr algn="l">
                        <a:lnSpc>
                          <a:spcPct val="115000"/>
                        </a:lnSpc>
                        <a:spcAft>
                          <a:spcPts val="0"/>
                        </a:spcAft>
                      </a:pPr>
                      <a:r>
                        <a:rPr lang="sl-SI" sz="1200" b="1">
                          <a:solidFill>
                            <a:srgbClr val="365F91"/>
                          </a:solidFill>
                          <a:effectLst/>
                          <a:latin typeface="Cambria"/>
                          <a:ea typeface="Times New Roman"/>
                          <a:cs typeface="Times New Roman"/>
                        </a:rPr>
                        <a:t>7.18</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a:solidFill>
                            <a:srgbClr val="365F91"/>
                          </a:solidFill>
                          <a:effectLst/>
                          <a:latin typeface="Cambria"/>
                          <a:ea typeface="Times New Roman"/>
                          <a:cs typeface="Times New Roman"/>
                        </a:rPr>
                        <a:t>Stopnica</a:t>
                      </a:r>
                    </a:p>
                  </a:txBody>
                  <a:tcPr marL="68580" marR="68580" marT="0" marB="0">
                    <a:lnL>
                      <a:noFill/>
                    </a:lnL>
                    <a:lnR>
                      <a:noFill/>
                    </a:lnR>
                    <a:lnT>
                      <a:noFill/>
                    </a:lnT>
                    <a:lnB>
                      <a:noFill/>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15.00</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a:noFill/>
                    </a:lnB>
                    <a:solidFill>
                      <a:srgbClr val="D3DFEE"/>
                    </a:solidFill>
                  </a:tcPr>
                </a:tc>
              </a:tr>
              <a:tr h="0">
                <a:tc>
                  <a:txBody>
                    <a:bodyPr/>
                    <a:lstStyle/>
                    <a:p>
                      <a:pPr algn="l">
                        <a:lnSpc>
                          <a:spcPct val="115000"/>
                        </a:lnSpc>
                        <a:spcAft>
                          <a:spcPts val="0"/>
                        </a:spcAft>
                      </a:pPr>
                      <a:r>
                        <a:rPr lang="sl-SI" sz="1200" b="1">
                          <a:solidFill>
                            <a:srgbClr val="365F91"/>
                          </a:solidFill>
                          <a:effectLst/>
                          <a:latin typeface="Cambria"/>
                          <a:ea typeface="Times New Roman"/>
                          <a:cs typeface="Times New Roman"/>
                        </a:rPr>
                        <a:t>7.23</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a:solidFill>
                            <a:srgbClr val="365F91"/>
                          </a:solidFill>
                          <a:effectLst/>
                          <a:latin typeface="Cambria"/>
                          <a:ea typeface="Times New Roman"/>
                          <a:cs typeface="Times New Roman"/>
                        </a:rPr>
                        <a:t>Krhiče (križ)</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14.54</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r h="0">
                <a:tc>
                  <a:txBody>
                    <a:bodyPr/>
                    <a:lstStyle/>
                    <a:p>
                      <a:pPr algn="l">
                        <a:lnSpc>
                          <a:spcPct val="115000"/>
                        </a:lnSpc>
                        <a:spcAft>
                          <a:spcPts val="0"/>
                        </a:spcAft>
                      </a:pPr>
                      <a:r>
                        <a:rPr lang="sl-SI" sz="1200" b="1">
                          <a:solidFill>
                            <a:srgbClr val="365F91"/>
                          </a:solidFill>
                          <a:effectLst/>
                          <a:latin typeface="Cambria"/>
                          <a:ea typeface="Times New Roman"/>
                          <a:cs typeface="Times New Roman"/>
                        </a:rPr>
                        <a:t>7.25</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b="1">
                          <a:solidFill>
                            <a:srgbClr val="365F91"/>
                          </a:solidFill>
                          <a:effectLst/>
                          <a:latin typeface="Cambria"/>
                          <a:ea typeface="Times New Roman"/>
                          <a:cs typeface="Times New Roman"/>
                        </a:rPr>
                        <a:t>OŠ Žetale</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14.50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8" name="Pravokotnik 7"/>
          <p:cNvSpPr/>
          <p:nvPr/>
        </p:nvSpPr>
        <p:spPr>
          <a:xfrm>
            <a:off x="545620" y="3429000"/>
            <a:ext cx="4674452" cy="1339854"/>
          </a:xfrm>
          <a:prstGeom prst="rect">
            <a:avLst/>
          </a:prstGeom>
        </p:spPr>
        <p:txBody>
          <a:bodyPr wrap="square">
            <a:spAutoFit/>
          </a:bodyPr>
          <a:lstStyle/>
          <a:p>
            <a:pPr lvl="0">
              <a:lnSpc>
                <a:spcPct val="115000"/>
              </a:lnSpc>
              <a:spcAft>
                <a:spcPts val="1000"/>
              </a:spcAft>
            </a:pPr>
            <a:r>
              <a:rPr lang="sl-SI" sz="1400" b="1" dirty="0" smtClean="0">
                <a:latin typeface="Arial Rounded MT Bold" pitchFamily="34" charset="0"/>
                <a:ea typeface="Times New Roman"/>
                <a:cs typeface="Times New Roman"/>
              </a:rPr>
              <a:t>Vozni red kombija od 14. septembra 2015       VELIKE PREKOŽE–OŠ ŽETAL </a:t>
            </a:r>
            <a:endParaRPr lang="sl-SI" sz="1400" b="1" dirty="0">
              <a:solidFill>
                <a:prstClr val="black"/>
              </a:solidFill>
              <a:latin typeface="Arial Rounded MT Bold" pitchFamily="34" charset="0"/>
              <a:ea typeface="Times New Roman"/>
              <a:cs typeface="Times New Roman"/>
            </a:endParaRPr>
          </a:p>
          <a:p>
            <a:pPr>
              <a:lnSpc>
                <a:spcPct val="115000"/>
              </a:lnSpc>
              <a:spcAft>
                <a:spcPts val="1000"/>
              </a:spcAft>
            </a:pPr>
            <a:endParaRPr lang="sl-SI" sz="1400" dirty="0" smtClean="0">
              <a:latin typeface="Cambria"/>
              <a:ea typeface="Times New Roman"/>
              <a:cs typeface="Times New Roman"/>
            </a:endParaRPr>
          </a:p>
          <a:p>
            <a:pPr>
              <a:lnSpc>
                <a:spcPct val="115000"/>
              </a:lnSpc>
              <a:spcAft>
                <a:spcPts val="0"/>
              </a:spcAft>
            </a:pPr>
            <a:endParaRPr lang="sl-SI" sz="1400" b="1" dirty="0">
              <a:latin typeface="Arial Rounded MT Bold"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2475461299"/>
              </p:ext>
            </p:extLst>
          </p:nvPr>
        </p:nvGraphicFramePr>
        <p:xfrm>
          <a:off x="755576" y="4071306"/>
          <a:ext cx="3312368" cy="1472184"/>
        </p:xfrm>
        <a:graphic>
          <a:graphicData uri="http://schemas.openxmlformats.org/drawingml/2006/table">
            <a:tbl>
              <a:tblPr firstRow="1" firstCol="1" lastRow="1" lastCol="1" bandRow="1" bandCol="1"/>
              <a:tblGrid>
                <a:gridCol w="648072"/>
                <a:gridCol w="776059"/>
                <a:gridCol w="1888237"/>
              </a:tblGrid>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Odhod zjutraj</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Relacija prevoza</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Odhod izpred šole</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dirty="0">
                          <a:solidFill>
                            <a:srgbClr val="365F91"/>
                          </a:solidFill>
                          <a:effectLst/>
                          <a:latin typeface="Cambria"/>
                          <a:ea typeface="Times New Roman"/>
                          <a:cs typeface="Times New Roman"/>
                        </a:rPr>
                        <a:t>7.00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dirty="0">
                          <a:solidFill>
                            <a:srgbClr val="365F91"/>
                          </a:solidFill>
                          <a:effectLst/>
                          <a:latin typeface="Cambria"/>
                          <a:ea typeface="Times New Roman"/>
                          <a:cs typeface="Times New Roman"/>
                        </a:rPr>
                        <a:t>Velike </a:t>
                      </a:r>
                      <a:r>
                        <a:rPr lang="sl-SI" sz="1200" dirty="0" err="1">
                          <a:solidFill>
                            <a:srgbClr val="365F91"/>
                          </a:solidFill>
                          <a:effectLst/>
                          <a:latin typeface="Cambria"/>
                          <a:ea typeface="Times New Roman"/>
                          <a:cs typeface="Times New Roman"/>
                        </a:rPr>
                        <a:t>Prekože</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14.50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7.05</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a:solidFill>
                            <a:srgbClr val="365F91"/>
                          </a:solidFill>
                          <a:effectLst/>
                          <a:latin typeface="Cambria"/>
                          <a:ea typeface="Times New Roman"/>
                          <a:cs typeface="Times New Roman"/>
                        </a:rPr>
                        <a:t>Furman</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14.45</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sl-SI" sz="1200" b="1">
                          <a:solidFill>
                            <a:srgbClr val="365F91"/>
                          </a:solidFill>
                          <a:effectLst/>
                          <a:latin typeface="Cambria"/>
                          <a:ea typeface="Times New Roman"/>
                          <a:cs typeface="Times New Roman"/>
                        </a:rPr>
                        <a:t>7.20</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sl-SI" sz="1200" b="1">
                          <a:solidFill>
                            <a:srgbClr val="365F91"/>
                          </a:solidFill>
                          <a:effectLst/>
                          <a:latin typeface="Cambria"/>
                          <a:ea typeface="Times New Roman"/>
                          <a:cs typeface="Times New Roman"/>
                        </a:rPr>
                        <a:t>OŠ Žetale</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sl-SI" sz="1200" b="1" dirty="0">
                          <a:solidFill>
                            <a:srgbClr val="365F91"/>
                          </a:solidFill>
                          <a:effectLst/>
                          <a:latin typeface="Cambria"/>
                          <a:ea typeface="Times New Roman"/>
                          <a:cs typeface="Times New Roman"/>
                        </a:rPr>
                        <a:t>14.35</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12" name="Pravokotnik 11"/>
          <p:cNvSpPr/>
          <p:nvPr/>
        </p:nvSpPr>
        <p:spPr>
          <a:xfrm>
            <a:off x="5364088" y="3429000"/>
            <a:ext cx="30243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Aft>
                <a:spcPts val="1000"/>
              </a:spcAft>
            </a:pPr>
            <a:r>
              <a:rPr lang="sl-SI" sz="1400" b="1" dirty="0">
                <a:solidFill>
                  <a:prstClr val="black"/>
                </a:solidFill>
                <a:latin typeface="Arial Rounded MT Bold" pitchFamily="34" charset="0"/>
                <a:ea typeface="Times New Roman"/>
                <a:cs typeface="Times New Roman"/>
              </a:rPr>
              <a:t>KAUC–OŠ ŽETALE</a:t>
            </a:r>
          </a:p>
        </p:txBody>
      </p:sp>
      <p:graphicFrame>
        <p:nvGraphicFramePr>
          <p:cNvPr id="13" name="Tabela 12"/>
          <p:cNvGraphicFramePr>
            <a:graphicFrameLocks noGrp="1"/>
          </p:cNvGraphicFramePr>
          <p:nvPr>
            <p:extLst>
              <p:ext uri="{D42A27DB-BD31-4B8C-83A1-F6EECF244321}">
                <p14:modId xmlns:p14="http://schemas.microsoft.com/office/powerpoint/2010/main" val="3178861413"/>
              </p:ext>
            </p:extLst>
          </p:nvPr>
        </p:nvGraphicFramePr>
        <p:xfrm>
          <a:off x="4840897" y="4152710"/>
          <a:ext cx="3619535" cy="1364521"/>
        </p:xfrm>
        <a:graphic>
          <a:graphicData uri="http://schemas.openxmlformats.org/drawingml/2006/table">
            <a:tbl>
              <a:tblPr firstRow="1" firstCol="1" lastRow="1" lastCol="1" bandRow="1" bandCol="1"/>
              <a:tblGrid>
                <a:gridCol w="875665"/>
                <a:gridCol w="1054735"/>
                <a:gridCol w="1689135"/>
              </a:tblGrid>
              <a:tr h="545809">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Odhod zjutraj</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Relacija prevoza</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Odhod izpred šole</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72904">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6.35</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dirty="0" err="1">
                          <a:solidFill>
                            <a:srgbClr val="365F91"/>
                          </a:solidFill>
                          <a:effectLst/>
                          <a:latin typeface="Cambria"/>
                          <a:ea typeface="Times New Roman"/>
                          <a:cs typeface="Times New Roman"/>
                        </a:rPr>
                        <a:t>Boriče</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15.10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72904">
                <a:tc>
                  <a:txBody>
                    <a:bodyPr/>
                    <a:lstStyle/>
                    <a:p>
                      <a:pPr algn="l">
                        <a:lnSpc>
                          <a:spcPct val="115000"/>
                        </a:lnSpc>
                        <a:spcAft>
                          <a:spcPts val="0"/>
                        </a:spcAft>
                      </a:pPr>
                      <a:r>
                        <a:rPr lang="sl-SI" sz="1200" b="1">
                          <a:solidFill>
                            <a:srgbClr val="365F91"/>
                          </a:solidFill>
                          <a:effectLst/>
                          <a:latin typeface="Cambria"/>
                          <a:ea typeface="Times New Roman"/>
                          <a:cs typeface="Times New Roman"/>
                        </a:rPr>
                        <a:t>6.37</a:t>
                      </a:r>
                      <a:endParaRPr lang="sl-SI" sz="120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a:solidFill>
                            <a:srgbClr val="365F91"/>
                          </a:solidFill>
                          <a:effectLst/>
                          <a:latin typeface="Cambria"/>
                          <a:ea typeface="Times New Roman"/>
                          <a:cs typeface="Times New Roman"/>
                        </a:rPr>
                        <a:t>Kauc</a:t>
                      </a: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15.08</a:t>
                      </a:r>
                      <a:endParaRPr lang="sl-SI" sz="1200" dirty="0">
                        <a:solidFill>
                          <a:srgbClr val="365F91"/>
                        </a:solidFill>
                        <a:effectLst/>
                        <a:latin typeface="Cambria"/>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r h="272904">
                <a:tc>
                  <a:txBody>
                    <a:bodyPr/>
                    <a:lstStyle/>
                    <a:p>
                      <a:pPr algn="l">
                        <a:lnSpc>
                          <a:spcPct val="115000"/>
                        </a:lnSpc>
                        <a:spcAft>
                          <a:spcPts val="0"/>
                        </a:spcAft>
                      </a:pPr>
                      <a:r>
                        <a:rPr lang="sl-SI" sz="1200" b="1">
                          <a:solidFill>
                            <a:srgbClr val="365F91"/>
                          </a:solidFill>
                          <a:effectLst/>
                          <a:latin typeface="Cambria"/>
                          <a:ea typeface="Times New Roman"/>
                          <a:cs typeface="Times New Roman"/>
                        </a:rPr>
                        <a:t>6.45</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15000"/>
                        </a:lnSpc>
                        <a:spcAft>
                          <a:spcPts val="0"/>
                        </a:spcAft>
                      </a:pPr>
                      <a:r>
                        <a:rPr lang="sl-SI" sz="1200" b="1">
                          <a:solidFill>
                            <a:srgbClr val="365F91"/>
                          </a:solidFill>
                          <a:effectLst/>
                          <a:latin typeface="Cambria"/>
                          <a:ea typeface="Times New Roman"/>
                          <a:cs typeface="Times New Roman"/>
                        </a:rPr>
                        <a:t>OŠ Žetale</a:t>
                      </a:r>
                      <a:endParaRPr lang="sl-SI" sz="120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15000"/>
                        </a:lnSpc>
                        <a:spcAft>
                          <a:spcPts val="0"/>
                        </a:spcAft>
                      </a:pPr>
                      <a:r>
                        <a:rPr lang="sl-SI" sz="1200" b="1" dirty="0">
                          <a:solidFill>
                            <a:srgbClr val="365F91"/>
                          </a:solidFill>
                          <a:effectLst/>
                          <a:latin typeface="Cambria"/>
                          <a:ea typeface="Times New Roman"/>
                          <a:cs typeface="Times New Roman"/>
                        </a:rPr>
                        <a:t>15.00</a:t>
                      </a:r>
                      <a:endParaRPr lang="sl-SI" sz="1200" dirty="0">
                        <a:solidFill>
                          <a:srgbClr val="365F91"/>
                        </a:solidFill>
                        <a:effectLst/>
                        <a:latin typeface="Cambria"/>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9946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p:nvPr/>
        </p:nvPicPr>
        <p:blipFill>
          <a:blip r:embed="rId2">
            <a:extLst>
              <a:ext uri="{28A0092B-C50C-407E-A947-70E740481C1C}">
                <a14:useLocalDpi xmlns:a14="http://schemas.microsoft.com/office/drawing/2010/main" val="0"/>
              </a:ext>
            </a:extLst>
          </a:blip>
          <a:stretch>
            <a:fillRect/>
          </a:stretch>
        </p:blipFill>
        <p:spPr>
          <a:xfrm>
            <a:off x="1187624" y="908720"/>
            <a:ext cx="6840760" cy="4896544"/>
          </a:xfrm>
          <a:prstGeom prst="rect">
            <a:avLst/>
          </a:prstGeom>
        </p:spPr>
      </p:pic>
      <p:sp>
        <p:nvSpPr>
          <p:cNvPr id="4" name="Pravokotnik 3"/>
          <p:cNvSpPr/>
          <p:nvPr/>
        </p:nvSpPr>
        <p:spPr>
          <a:xfrm>
            <a:off x="4499992" y="0"/>
            <a:ext cx="3744416" cy="908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8" name="Slika 7" descr="3[1]"/>
          <p:cNvPicPr/>
          <p:nvPr/>
        </p:nvPicPr>
        <p:blipFill>
          <a:blip r:embed="rId3"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3363263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620688"/>
            <a:ext cx="8424936" cy="5472608"/>
          </a:xfrm>
        </p:spPr>
        <p:txBody>
          <a:bodyPr>
            <a:noAutofit/>
          </a:bodyPr>
          <a:lstStyle/>
          <a:p>
            <a:pPr marL="68580" indent="0">
              <a:spcBef>
                <a:spcPts val="0"/>
              </a:spcBef>
              <a:spcAft>
                <a:spcPts val="0"/>
              </a:spcAft>
              <a:buNone/>
            </a:pPr>
            <a:r>
              <a:rPr lang="sl-SI" sz="1600" b="1" dirty="0" smtClean="0">
                <a:latin typeface="Arial Rounded MT Bold" pitchFamily="34" charset="0"/>
                <a:ea typeface="Times New Roman"/>
              </a:rPr>
              <a:t>PREDMETNIK – TEDENSKO ŠTEVILO UR </a:t>
            </a:r>
            <a:endParaRPr lang="sl-SI" sz="1800" dirty="0">
              <a:latin typeface="Cambria"/>
              <a:ea typeface="Times New Roman"/>
              <a:cs typeface="Times New Roman"/>
            </a:endParaRPr>
          </a:p>
          <a:p>
            <a:pPr marL="68580" indent="0">
              <a:spcBef>
                <a:spcPts val="0"/>
              </a:spcBef>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2039180035"/>
              </p:ext>
            </p:extLst>
          </p:nvPr>
        </p:nvGraphicFramePr>
        <p:xfrm>
          <a:off x="1259632" y="908720"/>
          <a:ext cx="6192688" cy="5578716"/>
        </p:xfrm>
        <a:graphic>
          <a:graphicData uri="http://schemas.openxmlformats.org/drawingml/2006/table">
            <a:tbl>
              <a:tblPr firstRow="1" firstCol="1" bandRow="1"/>
              <a:tblGrid>
                <a:gridCol w="2793955"/>
                <a:gridCol w="399554"/>
                <a:gridCol w="385078"/>
                <a:gridCol w="378322"/>
                <a:gridCol w="391834"/>
                <a:gridCol w="378322"/>
                <a:gridCol w="373015"/>
                <a:gridCol w="342131"/>
                <a:gridCol w="342131"/>
                <a:gridCol w="408346"/>
              </a:tblGrid>
              <a:tr h="144016">
                <a:tc>
                  <a:txBody>
                    <a:bodyPr/>
                    <a:lstStyle/>
                    <a:p>
                      <a:pPr>
                        <a:lnSpc>
                          <a:spcPct val="115000"/>
                        </a:lnSpc>
                        <a:spcAft>
                          <a:spcPts val="0"/>
                        </a:spcAft>
                      </a:pPr>
                      <a:r>
                        <a:rPr lang="sl-SI" sz="1100" b="1" i="1" dirty="0">
                          <a:effectLst/>
                          <a:latin typeface="Cambria"/>
                          <a:ea typeface="Times New Roman"/>
                          <a:cs typeface="Times New Roman"/>
                        </a:rPr>
                        <a:t> OBVEZNI PROGRAM</a:t>
                      </a:r>
                      <a:endParaRPr lang="sl-SI" sz="1100" dirty="0">
                        <a:effectLst/>
                        <a:latin typeface="Cambria"/>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nSpc>
                          <a:spcPct val="115000"/>
                        </a:lnSpc>
                        <a:spcAft>
                          <a:spcPts val="0"/>
                        </a:spcAft>
                      </a:pPr>
                      <a:r>
                        <a:rPr lang="sl-SI" sz="1100" b="1" i="1" dirty="0" smtClean="0">
                          <a:effectLst/>
                          <a:latin typeface="Cambria"/>
                          <a:ea typeface="Times New Roman"/>
                          <a:cs typeface="Times New Roman"/>
                        </a:rPr>
                        <a:t>TEDENSKO ŠTEVILO UR V </a:t>
                      </a:r>
                      <a:r>
                        <a:rPr lang="sl-SI" sz="1100" b="1" i="1" dirty="0">
                          <a:effectLst/>
                          <a:latin typeface="Cambria"/>
                          <a:ea typeface="Times New Roman"/>
                          <a:cs typeface="Times New Roman"/>
                        </a:rPr>
                        <a:t>POSAMEZNIH RAZREDIH</a:t>
                      </a:r>
                      <a:endParaRPr lang="sl-SI" sz="1100" dirty="0">
                        <a:effectLst/>
                        <a:latin typeface="Cambria"/>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125067">
                <a:tc>
                  <a:txBody>
                    <a:bodyPr/>
                    <a:lstStyle/>
                    <a:p>
                      <a:pPr>
                        <a:lnSpc>
                          <a:spcPct val="115000"/>
                        </a:lnSpc>
                        <a:spcAft>
                          <a:spcPts val="0"/>
                        </a:spcAft>
                      </a:pPr>
                      <a:r>
                        <a:rPr lang="sl-SI" sz="1100" i="1" dirty="0">
                          <a:effectLst/>
                          <a:latin typeface="Cambria" pitchFamily="18" charset="0"/>
                          <a:ea typeface="Times New Roman"/>
                          <a:cs typeface="Times New Roman"/>
                        </a:rPr>
                        <a:t>PREDMET</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 r.</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3 . r.</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4.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5.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6.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7.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8. r.</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9. r.</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516">
                <a:tc>
                  <a:txBody>
                    <a:bodyPr/>
                    <a:lstStyle/>
                    <a:p>
                      <a:pPr>
                        <a:lnSpc>
                          <a:spcPct val="115000"/>
                        </a:lnSpc>
                        <a:spcAft>
                          <a:spcPts val="0"/>
                        </a:spcAft>
                      </a:pPr>
                      <a:r>
                        <a:rPr lang="sl-SI" sz="1100" i="1" dirty="0">
                          <a:effectLst/>
                          <a:latin typeface="Cambria" pitchFamily="18" charset="0"/>
                          <a:ea typeface="Times New Roman"/>
                          <a:cs typeface="Times New Roman"/>
                        </a:rPr>
                        <a:t>Slovenski jezik</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6</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7</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7</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3,5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dirty="0">
                          <a:effectLst/>
                          <a:latin typeface="Cambria" pitchFamily="18" charset="0"/>
                          <a:ea typeface="Times New Roman"/>
                          <a:cs typeface="Times New Roman"/>
                        </a:rPr>
                        <a:t>Matematika</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5</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4</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4</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Nemški jezik</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3</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nSpc>
                          <a:spcPct val="115000"/>
                        </a:lnSpc>
                        <a:spcAft>
                          <a:spcPts val="0"/>
                        </a:spcAft>
                      </a:pPr>
                      <a:r>
                        <a:rPr lang="sl-SI" sz="1100" i="1">
                          <a:effectLst/>
                          <a:latin typeface="Cambria" pitchFamily="18" charset="0"/>
                          <a:ea typeface="Times New Roman"/>
                          <a:cs typeface="Times New Roman"/>
                        </a:rPr>
                        <a:t>Likovna umetnost</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nSpc>
                          <a:spcPct val="115000"/>
                        </a:lnSpc>
                        <a:spcAft>
                          <a:spcPts val="0"/>
                        </a:spcAft>
                      </a:pPr>
                      <a:r>
                        <a:rPr lang="sl-SI" sz="1100" i="1">
                          <a:effectLst/>
                          <a:latin typeface="Cambria" pitchFamily="18" charset="0"/>
                          <a:ea typeface="Times New Roman"/>
                          <a:cs typeface="Times New Roman"/>
                        </a:rPr>
                        <a:t>Glasbena umetnost</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Družba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dirty="0">
                          <a:effectLst/>
                          <a:latin typeface="Cambria" pitchFamily="18" charset="0"/>
                          <a:ea typeface="Times New Roman"/>
                          <a:cs typeface="Times New Roman"/>
                        </a:rPr>
                        <a:t>Geografija</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Zgodovina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gridSpan="7">
                  <a:txBody>
                    <a:bodyPr/>
                    <a:lstStyle/>
                    <a:p>
                      <a:pPr>
                        <a:lnSpc>
                          <a:spcPct val="115000"/>
                        </a:lnSpc>
                        <a:spcAft>
                          <a:spcPts val="0"/>
                        </a:spcAft>
                      </a:pPr>
                      <a:r>
                        <a:rPr lang="sl-SI" sz="1100" i="1" dirty="0">
                          <a:effectLst/>
                          <a:latin typeface="Cambria" pitchFamily="18" charset="0"/>
                          <a:ea typeface="Times New Roman"/>
                          <a:cs typeface="Times New Roman"/>
                        </a:rPr>
                        <a:t>Domovinska in državljanska kultura in etika</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nSpc>
                          <a:spcPct val="115000"/>
                        </a:lnSpc>
                        <a:spcAft>
                          <a:spcPts val="0"/>
                        </a:spcAft>
                      </a:pPr>
                      <a:r>
                        <a:rPr lang="sl-SI" sz="1100" i="1">
                          <a:effectLst/>
                          <a:latin typeface="Cambria" pitchFamily="18" charset="0"/>
                          <a:ea typeface="Times New Roman"/>
                          <a:cs typeface="Times New Roman"/>
                        </a:rPr>
                        <a:t>Spoznavanje okolja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Fizika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Kemija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Biologija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Naravoslovje</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gridSpan="4">
                  <a:txBody>
                    <a:bodyPr/>
                    <a:lstStyle/>
                    <a:p>
                      <a:pPr>
                        <a:lnSpc>
                          <a:spcPct val="115000"/>
                        </a:lnSpc>
                        <a:spcAft>
                          <a:spcPts val="0"/>
                        </a:spcAft>
                      </a:pPr>
                      <a:r>
                        <a:rPr lang="sl-SI" sz="1100" i="1">
                          <a:effectLst/>
                          <a:latin typeface="Cambria" pitchFamily="18" charset="0"/>
                          <a:ea typeface="Times New Roman"/>
                          <a:cs typeface="Times New Roman"/>
                        </a:rPr>
                        <a:t>Naravoslovje in tehnika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gridSpan="6">
                  <a:txBody>
                    <a:bodyPr/>
                    <a:lstStyle/>
                    <a:p>
                      <a:pPr>
                        <a:lnSpc>
                          <a:spcPct val="115000"/>
                        </a:lnSpc>
                        <a:spcAft>
                          <a:spcPts val="0"/>
                        </a:spcAft>
                      </a:pPr>
                      <a:r>
                        <a:rPr lang="sl-SI" sz="1100" i="1">
                          <a:effectLst/>
                          <a:latin typeface="Cambria" pitchFamily="18" charset="0"/>
                          <a:ea typeface="Times New Roman"/>
                          <a:cs typeface="Times New Roman"/>
                        </a:rPr>
                        <a:t>Tehnika in tehnologija</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Gospodinjstvo</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Šport</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Angleški jezik</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sl-SI" sz="1100">
                        <a:effectLst/>
                        <a:latin typeface="Cambria" pitchFamily="18" charset="0"/>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i="1" dirty="0">
                          <a:effectLst/>
                          <a:latin typeface="Cambria" pitchFamily="18" charset="0"/>
                          <a:ea typeface="Times New Roman"/>
                          <a:cs typeface="Times New Roman"/>
                        </a:rPr>
                        <a:t>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53">
                <a:tc>
                  <a:txBody>
                    <a:bodyPr/>
                    <a:lstStyle/>
                    <a:p>
                      <a:pPr>
                        <a:lnSpc>
                          <a:spcPct val="115000"/>
                        </a:lnSpc>
                        <a:spcAft>
                          <a:spcPts val="0"/>
                        </a:spcAft>
                      </a:pPr>
                      <a:r>
                        <a:rPr lang="sl-SI" sz="1100" i="1">
                          <a:effectLst/>
                          <a:latin typeface="Cambria" pitchFamily="18" charset="0"/>
                          <a:ea typeface="Times New Roman"/>
                          <a:cs typeface="Times New Roman"/>
                        </a:rPr>
                        <a:t>Predmet 1 (AJ)</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sl-SI" sz="1100">
                          <a:effectLst/>
                          <a:latin typeface="Cambria" pitchFamily="18" charset="0"/>
                          <a:ea typeface="Times New Roman"/>
                          <a:cs typeface="Times New Roman"/>
                        </a:rPr>
                        <a:t> </a:t>
                      </a: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1/2</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Predmet 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67">
                <a:tc>
                  <a:txBody>
                    <a:bodyPr/>
                    <a:lstStyle/>
                    <a:p>
                      <a:pPr>
                        <a:lnSpc>
                          <a:spcPct val="115000"/>
                        </a:lnSpc>
                        <a:spcAft>
                          <a:spcPts val="0"/>
                        </a:spcAft>
                      </a:pPr>
                      <a:r>
                        <a:rPr lang="sl-SI" sz="1100" i="1">
                          <a:effectLst/>
                          <a:latin typeface="Cambria" pitchFamily="18" charset="0"/>
                          <a:ea typeface="Times New Roman"/>
                          <a:cs typeface="Times New Roman"/>
                        </a:rPr>
                        <a:t>Predmet 3</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 </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72">
                <a:tc>
                  <a:txBody>
                    <a:bodyPr/>
                    <a:lstStyle/>
                    <a:p>
                      <a:pPr>
                        <a:lnSpc>
                          <a:spcPct val="115000"/>
                        </a:lnSpc>
                        <a:spcAft>
                          <a:spcPts val="0"/>
                        </a:spcAft>
                      </a:pPr>
                      <a:r>
                        <a:rPr lang="sl-SI" sz="1100" i="1">
                          <a:effectLst/>
                          <a:latin typeface="Cambria" pitchFamily="18" charset="0"/>
                          <a:ea typeface="Times New Roman"/>
                          <a:cs typeface="Times New Roman"/>
                        </a:rPr>
                        <a:t>Oddelčna skupnost</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sl-SI" sz="1100">
                        <a:effectLst/>
                        <a:latin typeface="Cambria" pitchFamily="18" charset="0"/>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sl-SI" sz="1100">
                        <a:effectLst/>
                        <a:latin typeface="Cambria" pitchFamily="18" charset="0"/>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sl-SI" sz="1100">
                        <a:effectLst/>
                        <a:latin typeface="Cambria" pitchFamily="18" charset="0"/>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0,5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0,5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0,5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0,5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0,5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0,5 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50">
                <a:tc>
                  <a:txBody>
                    <a:bodyPr/>
                    <a:lstStyle/>
                    <a:p>
                      <a:pPr>
                        <a:lnSpc>
                          <a:spcPct val="115000"/>
                        </a:lnSpc>
                        <a:spcAft>
                          <a:spcPts val="0"/>
                        </a:spcAft>
                      </a:pPr>
                      <a:r>
                        <a:rPr lang="sl-SI" sz="1100" i="1">
                          <a:effectLst/>
                          <a:latin typeface="Cambria" pitchFamily="18" charset="0"/>
                          <a:ea typeface="Times New Roman"/>
                          <a:cs typeface="Times New Roman"/>
                        </a:rPr>
                        <a:t>Število predmetov</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8</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9</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14</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16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14</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736">
                <a:tc>
                  <a:txBody>
                    <a:bodyPr/>
                    <a:lstStyle/>
                    <a:p>
                      <a:pPr>
                        <a:lnSpc>
                          <a:spcPct val="115000"/>
                        </a:lnSpc>
                        <a:spcAft>
                          <a:spcPts val="0"/>
                        </a:spcAft>
                      </a:pPr>
                      <a:r>
                        <a:rPr lang="sl-SI" sz="1100" i="1">
                          <a:effectLst/>
                          <a:latin typeface="Cambria" pitchFamily="18" charset="0"/>
                          <a:ea typeface="Times New Roman"/>
                          <a:cs typeface="Times New Roman"/>
                        </a:rPr>
                        <a:t>Št. ur tedensko</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20</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21</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22</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24</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26</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29,5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30</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30 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
                <a:tc>
                  <a:txBody>
                    <a:bodyPr/>
                    <a:lstStyle/>
                    <a:p>
                      <a:pPr>
                        <a:lnSpc>
                          <a:spcPct val="115000"/>
                        </a:lnSpc>
                        <a:spcAft>
                          <a:spcPts val="0"/>
                        </a:spcAft>
                      </a:pPr>
                      <a:r>
                        <a:rPr lang="sl-SI" sz="1100" i="1" dirty="0">
                          <a:effectLst/>
                          <a:latin typeface="Cambria" pitchFamily="18" charset="0"/>
                          <a:ea typeface="Times New Roman"/>
                          <a:cs typeface="Times New Roman"/>
                        </a:rPr>
                        <a:t>Št. tednov pouka</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pitchFamily="18" charset="0"/>
                          <a:ea typeface="Times New Roman"/>
                          <a:cs typeface="Times New Roman"/>
                        </a:rPr>
                        <a:t>35</a:t>
                      </a:r>
                      <a:endParaRPr lang="sl-SI" sz="110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pitchFamily="18" charset="0"/>
                          <a:ea typeface="Times New Roman"/>
                          <a:cs typeface="Times New Roman"/>
                        </a:rPr>
                        <a:t>32 </a:t>
                      </a:r>
                      <a:endParaRPr lang="sl-SI" sz="1100" dirty="0">
                        <a:effectLst/>
                        <a:latin typeface="Cambria" pitchFamily="18" charset="0"/>
                        <a:ea typeface="Times New Roman"/>
                        <a:cs typeface="Times New Roman"/>
                      </a:endParaRPr>
                    </a:p>
                  </a:txBody>
                  <a:tcPr marL="32843" marR="32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5013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36220"/>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ORGANIZIRANOST</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196752"/>
            <a:ext cx="8208912" cy="5040560"/>
          </a:xfrm>
        </p:spPr>
        <p:txBody>
          <a:bodyPr>
            <a:noAutofit/>
          </a:bodyPr>
          <a:lstStyle/>
          <a:p>
            <a:pPr marL="68580" indent="0">
              <a:spcAft>
                <a:spcPts val="0"/>
              </a:spcAft>
              <a:buNone/>
            </a:pPr>
            <a:r>
              <a:rPr lang="sl-SI" sz="1600" b="1" dirty="0" smtClean="0">
                <a:latin typeface="Arial Rounded MT Bold" pitchFamily="34" charset="0"/>
                <a:ea typeface="Times New Roman"/>
              </a:rPr>
              <a:t>PREDMETNIK </a:t>
            </a: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2766252653"/>
              </p:ext>
            </p:extLst>
          </p:nvPr>
        </p:nvGraphicFramePr>
        <p:xfrm>
          <a:off x="1187624" y="1700808"/>
          <a:ext cx="5616624" cy="4285192"/>
        </p:xfrm>
        <a:graphic>
          <a:graphicData uri="http://schemas.openxmlformats.org/drawingml/2006/table">
            <a:tbl>
              <a:tblPr firstRow="1" firstCol="1" bandRow="1"/>
              <a:tblGrid>
                <a:gridCol w="1618713"/>
                <a:gridCol w="360746"/>
                <a:gridCol w="360746"/>
                <a:gridCol w="360746"/>
                <a:gridCol w="360746"/>
                <a:gridCol w="360746"/>
                <a:gridCol w="537997"/>
                <a:gridCol w="576064"/>
                <a:gridCol w="541640"/>
                <a:gridCol w="538480"/>
              </a:tblGrid>
              <a:tr h="281680">
                <a:tc>
                  <a:txBody>
                    <a:bodyPr/>
                    <a:lstStyle/>
                    <a:p>
                      <a:pPr>
                        <a:lnSpc>
                          <a:spcPct val="115000"/>
                        </a:lnSpc>
                        <a:spcAft>
                          <a:spcPts val="0"/>
                        </a:spcAft>
                      </a:pPr>
                      <a:r>
                        <a:rPr lang="sl-SI" sz="1100" b="1" i="1" dirty="0">
                          <a:effectLst/>
                          <a:latin typeface="Cambria"/>
                          <a:ea typeface="Times New Roman"/>
                          <a:cs typeface="Times New Roman"/>
                        </a:rPr>
                        <a:t>DNEVI DEJAVNOSTI</a:t>
                      </a:r>
                      <a:endParaRPr lang="sl-SI" sz="1100" b="1"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nSpc>
                          <a:spcPct val="115000"/>
                        </a:lnSpc>
                        <a:spcAft>
                          <a:spcPts val="0"/>
                        </a:spcAft>
                      </a:pPr>
                      <a:r>
                        <a:rPr lang="sl-SI" sz="1100" b="1" i="1" dirty="0">
                          <a:effectLst/>
                          <a:latin typeface="Cambria"/>
                          <a:ea typeface="Times New Roman"/>
                          <a:cs typeface="Times New Roman"/>
                        </a:rPr>
                        <a:t>Število dni letno </a:t>
                      </a:r>
                      <a:endParaRPr lang="sl-SI" sz="1100" b="1"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281680">
                <a:tc>
                  <a:txBody>
                    <a:bodyPr/>
                    <a:lstStyle/>
                    <a:p>
                      <a:pPr>
                        <a:lnSpc>
                          <a:spcPct val="115000"/>
                        </a:lnSpc>
                        <a:spcAft>
                          <a:spcPts val="0"/>
                        </a:spcAft>
                      </a:pPr>
                      <a:r>
                        <a:rPr lang="sl-SI" sz="1100" i="1" dirty="0">
                          <a:effectLst/>
                          <a:latin typeface="Cambria"/>
                          <a:ea typeface="Times New Roman"/>
                          <a:cs typeface="Times New Roman"/>
                        </a:rPr>
                        <a:t>Kulturni dnevi</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4</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4</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4</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80">
                <a:tc>
                  <a:txBody>
                    <a:bodyPr/>
                    <a:lstStyle/>
                    <a:p>
                      <a:pPr>
                        <a:lnSpc>
                          <a:spcPct val="115000"/>
                        </a:lnSpc>
                        <a:spcAft>
                          <a:spcPts val="0"/>
                        </a:spcAft>
                      </a:pPr>
                      <a:r>
                        <a:rPr lang="sl-SI" sz="1100" i="1">
                          <a:effectLst/>
                          <a:latin typeface="Cambria"/>
                          <a:ea typeface="Times New Roman"/>
                          <a:cs typeface="Times New Roman"/>
                        </a:rPr>
                        <a:t>Naravoslovni dnevi</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80">
                <a:tc>
                  <a:txBody>
                    <a:bodyPr/>
                    <a:lstStyle/>
                    <a:p>
                      <a:pPr>
                        <a:lnSpc>
                          <a:spcPct val="115000"/>
                        </a:lnSpc>
                        <a:spcAft>
                          <a:spcPts val="0"/>
                        </a:spcAft>
                      </a:pPr>
                      <a:r>
                        <a:rPr lang="sl-SI" sz="1100" i="1">
                          <a:effectLst/>
                          <a:latin typeface="Cambria"/>
                          <a:ea typeface="Times New Roman"/>
                          <a:cs typeface="Times New Roman"/>
                        </a:rPr>
                        <a:t>Tehniški dnevi</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4</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4</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4</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4</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4</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4 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40">
                <a:tc>
                  <a:txBody>
                    <a:bodyPr/>
                    <a:lstStyle/>
                    <a:p>
                      <a:pPr>
                        <a:lnSpc>
                          <a:spcPct val="115000"/>
                        </a:lnSpc>
                        <a:spcAft>
                          <a:spcPts val="0"/>
                        </a:spcAft>
                      </a:pPr>
                      <a:r>
                        <a:rPr lang="sl-SI" sz="1100" i="1">
                          <a:effectLst/>
                          <a:latin typeface="Cambria"/>
                          <a:ea typeface="Times New Roman"/>
                          <a:cs typeface="Times New Roman"/>
                        </a:rPr>
                        <a:t>Športni dnevi</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5</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80">
                <a:tc>
                  <a:txBody>
                    <a:bodyPr/>
                    <a:lstStyle/>
                    <a:p>
                      <a:pPr>
                        <a:lnSpc>
                          <a:spcPct val="115000"/>
                        </a:lnSpc>
                        <a:spcAft>
                          <a:spcPts val="0"/>
                        </a:spcAft>
                      </a:pPr>
                      <a:r>
                        <a:rPr lang="sl-SI" sz="1100" i="1">
                          <a:effectLst/>
                          <a:latin typeface="Cambria"/>
                          <a:ea typeface="Times New Roman"/>
                          <a:cs typeface="Times New Roman"/>
                        </a:rPr>
                        <a:t>Štev. tednov dejavnosti</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3</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3</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40">
                <a:tc gridSpan="10">
                  <a:txBody>
                    <a:bodyPr/>
                    <a:lstStyle/>
                    <a:p>
                      <a:pPr algn="just">
                        <a:lnSpc>
                          <a:spcPct val="115000"/>
                        </a:lnSpc>
                        <a:spcAft>
                          <a:spcPts val="1000"/>
                        </a:spcAft>
                      </a:pPr>
                      <a:r>
                        <a:rPr lang="sl-SI" sz="1100" dirty="0">
                          <a:effectLst/>
                          <a:latin typeface="Cambria"/>
                          <a:ea typeface="Times New Roman"/>
                          <a:cs typeface="Times New Roman"/>
                        </a:rPr>
                        <a:t>ŠOLA V NARAVI</a:t>
                      </a: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140840">
                <a:tc gridSpan="10">
                  <a:txBody>
                    <a:bodyPr/>
                    <a:lstStyle/>
                    <a:p>
                      <a:pPr>
                        <a:lnSpc>
                          <a:spcPct val="115000"/>
                        </a:lnSpc>
                        <a:spcAft>
                          <a:spcPts val="0"/>
                        </a:spcAft>
                      </a:pPr>
                      <a:r>
                        <a:rPr lang="sl-SI" sz="1100" b="1" i="1" dirty="0">
                          <a:effectLst/>
                          <a:latin typeface="Cambria"/>
                          <a:ea typeface="Times New Roman"/>
                          <a:cs typeface="Times New Roman"/>
                        </a:rPr>
                        <a:t>RAZŠIRJENI PROGRAM</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563360">
                <a:tc>
                  <a:txBody>
                    <a:bodyPr/>
                    <a:lstStyle/>
                    <a:p>
                      <a:pPr>
                        <a:lnSpc>
                          <a:spcPct val="115000"/>
                        </a:lnSpc>
                        <a:spcAft>
                          <a:spcPts val="0"/>
                        </a:spcAft>
                      </a:pPr>
                      <a:r>
                        <a:rPr lang="sl-SI" sz="1100" i="1">
                          <a:effectLst/>
                          <a:latin typeface="Cambria"/>
                          <a:ea typeface="Times New Roman"/>
                          <a:cs typeface="Times New Roman"/>
                        </a:rPr>
                        <a:t>Neobvezni izbirni predmeti 1. TJ nemščina</a:t>
                      </a:r>
                      <a:endParaRPr lang="sl-SI" sz="1100">
                        <a:effectLst/>
                        <a:latin typeface="Cambria"/>
                        <a:ea typeface="Times New Roman"/>
                        <a:cs typeface="Times New Roman"/>
                      </a:endParaRPr>
                    </a:p>
                    <a:p>
                      <a:pPr>
                        <a:lnSpc>
                          <a:spcPct val="115000"/>
                        </a:lnSpc>
                        <a:spcAft>
                          <a:spcPts val="0"/>
                        </a:spcAft>
                      </a:pPr>
                      <a:r>
                        <a:rPr lang="sl-SI" sz="1100" i="1">
                          <a:effectLst/>
                          <a:latin typeface="Cambria"/>
                          <a:ea typeface="Times New Roman"/>
                          <a:cs typeface="Times New Roman"/>
                        </a:rPr>
                        <a:t>2. TJ angleščina</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r>
                        <a:rPr lang="sl-SI" sz="1100" i="1" dirty="0" smtClean="0">
                          <a:effectLst/>
                          <a:latin typeface="Cambria"/>
                          <a:ea typeface="Times New Roman"/>
                          <a:cs typeface="Times New Roman"/>
                        </a:rPr>
                        <a:t>2</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r>
                        <a:rPr lang="sl-SI" sz="1100" i="1" dirty="0" smtClean="0">
                          <a:effectLst/>
                          <a:latin typeface="Cambria"/>
                          <a:ea typeface="Times New Roman"/>
                          <a:cs typeface="Times New Roman"/>
                        </a:rPr>
                        <a:t>2</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r>
                        <a:rPr lang="sl-SI" sz="1100" i="1" dirty="0" smtClean="0">
                          <a:effectLst/>
                          <a:latin typeface="Cambria"/>
                          <a:ea typeface="Times New Roman"/>
                          <a:cs typeface="Times New Roman"/>
                        </a:rPr>
                        <a:t>2</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260">
                <a:tc>
                  <a:txBody>
                    <a:bodyPr/>
                    <a:lstStyle/>
                    <a:p>
                      <a:pPr>
                        <a:lnSpc>
                          <a:spcPct val="115000"/>
                        </a:lnSpc>
                        <a:spcAft>
                          <a:spcPts val="0"/>
                        </a:spcAft>
                      </a:pPr>
                      <a:r>
                        <a:rPr lang="sl-SI" sz="1100" i="1" dirty="0">
                          <a:effectLst/>
                          <a:latin typeface="Cambria"/>
                          <a:ea typeface="Times New Roman"/>
                          <a:cs typeface="Times New Roman"/>
                        </a:rPr>
                        <a:t>Neobvezni izbirni predmeti</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2. TJ angleščina ali računalništvo, umetnost, šport, tehnika</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r>
                        <a:rPr lang="sl-SI" sz="1100" i="1" dirty="0" smtClean="0">
                          <a:effectLst/>
                          <a:latin typeface="Cambria"/>
                          <a:ea typeface="Times New Roman"/>
                          <a:cs typeface="Times New Roman"/>
                        </a:rPr>
                        <a:t>2/1</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p>
                      <a:pPr>
                        <a:lnSpc>
                          <a:spcPct val="115000"/>
                        </a:lnSpc>
                        <a:spcAft>
                          <a:spcPts val="0"/>
                        </a:spcAft>
                      </a:pPr>
                      <a:r>
                        <a:rPr lang="sl-SI" sz="1100" i="1" dirty="0">
                          <a:effectLst/>
                          <a:latin typeface="Cambria"/>
                          <a:ea typeface="Times New Roman"/>
                          <a:cs typeface="Times New Roman"/>
                        </a:rPr>
                        <a:t> </a:t>
                      </a:r>
                      <a:r>
                        <a:rPr lang="sl-SI" sz="1100" i="1" dirty="0" smtClean="0">
                          <a:effectLst/>
                          <a:latin typeface="Cambria"/>
                          <a:ea typeface="Times New Roman"/>
                          <a:cs typeface="Times New Roman"/>
                        </a:rPr>
                        <a:t>2/1</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 </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 </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40">
                <a:tc>
                  <a:txBody>
                    <a:bodyPr/>
                    <a:lstStyle/>
                    <a:p>
                      <a:pPr>
                        <a:lnSpc>
                          <a:spcPct val="115000"/>
                        </a:lnSpc>
                        <a:spcAft>
                          <a:spcPts val="0"/>
                        </a:spcAft>
                      </a:pPr>
                      <a:r>
                        <a:rPr lang="sl-SI" sz="1100" i="1">
                          <a:effectLst/>
                          <a:latin typeface="Cambria"/>
                          <a:ea typeface="Times New Roman"/>
                          <a:cs typeface="Times New Roman"/>
                        </a:rPr>
                        <a:t>Dodatna pomoč</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0,5</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0,5</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80">
                <a:tc>
                  <a:txBody>
                    <a:bodyPr/>
                    <a:lstStyle/>
                    <a:p>
                      <a:pPr>
                        <a:lnSpc>
                          <a:spcPct val="115000"/>
                        </a:lnSpc>
                        <a:spcAft>
                          <a:spcPts val="0"/>
                        </a:spcAft>
                      </a:pPr>
                      <a:r>
                        <a:rPr lang="sl-SI" sz="1100" i="1">
                          <a:effectLst/>
                          <a:latin typeface="Cambria"/>
                          <a:ea typeface="Times New Roman"/>
                          <a:cs typeface="Times New Roman"/>
                        </a:rPr>
                        <a:t>Dop. in dod. pouk</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1</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1</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80">
                <a:tc>
                  <a:txBody>
                    <a:bodyPr/>
                    <a:lstStyle/>
                    <a:p>
                      <a:pPr>
                        <a:lnSpc>
                          <a:spcPct val="115000"/>
                        </a:lnSpc>
                        <a:spcAft>
                          <a:spcPts val="0"/>
                        </a:spcAft>
                      </a:pPr>
                      <a:r>
                        <a:rPr lang="sl-SI" sz="1100" i="1">
                          <a:effectLst/>
                          <a:latin typeface="Cambria"/>
                          <a:ea typeface="Times New Roman"/>
                          <a:cs typeface="Times New Roman"/>
                        </a:rPr>
                        <a:t>Interesne dejavnosti</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a:effectLst/>
                          <a:latin typeface="Cambria"/>
                          <a:ea typeface="Times New Roman"/>
                          <a:cs typeface="Times New Roman"/>
                        </a:rPr>
                        <a:t>2</a:t>
                      </a:r>
                      <a:endParaRPr lang="sl-SI" sz="110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100" i="1" dirty="0">
                          <a:effectLst/>
                          <a:latin typeface="Cambria"/>
                          <a:ea typeface="Times New Roman"/>
                          <a:cs typeface="Times New Roman"/>
                        </a:rPr>
                        <a:t>2</a:t>
                      </a:r>
                      <a:endParaRPr lang="sl-SI" sz="1100" dirty="0">
                        <a:effectLst/>
                        <a:latin typeface="Cambria"/>
                        <a:ea typeface="Times New Roman"/>
                        <a:cs typeface="Times New Roman"/>
                      </a:endParaRPr>
                    </a:p>
                  </a:txBody>
                  <a:tcPr marL="43036" marR="43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64710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IZVEDBA VIZ PROGRAMA</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a:spcAft>
                <a:spcPts val="0"/>
              </a:spcAft>
            </a:pPr>
            <a:r>
              <a:rPr lang="sl-SI" sz="1600" b="1" dirty="0">
                <a:latin typeface="Times New Roman"/>
                <a:ea typeface="Times New Roman"/>
              </a:rPr>
              <a:t>FLEKSIBILNI PREDMETNIK</a:t>
            </a:r>
          </a:p>
          <a:p>
            <a:pPr marL="68580" indent="0">
              <a:lnSpc>
                <a:spcPct val="115000"/>
              </a:lnSpc>
              <a:spcAft>
                <a:spcPts val="1000"/>
              </a:spcAft>
              <a:buNone/>
            </a:pPr>
            <a:r>
              <a:rPr lang="sl-SI" sz="1050" i="1" dirty="0" smtClean="0">
                <a:latin typeface="Cambria"/>
                <a:ea typeface="Times New Roman"/>
                <a:cs typeface="Times New Roman"/>
              </a:rPr>
              <a:t>O</a:t>
            </a:r>
            <a:r>
              <a:rPr lang="sl-SI" sz="1600" i="1" dirty="0" smtClean="0">
                <a:latin typeface="Cambria"/>
                <a:ea typeface="Times New Roman"/>
                <a:cs typeface="Times New Roman"/>
              </a:rPr>
              <a:t>mogoča </a:t>
            </a:r>
            <a:r>
              <a:rPr lang="sl-SI" sz="1600" i="1" dirty="0">
                <a:latin typeface="Cambria"/>
                <a:ea typeface="Times New Roman"/>
                <a:cs typeface="Times New Roman"/>
              </a:rPr>
              <a:t>drugačno razporeditev tedenskega števila ur pouka v </a:t>
            </a:r>
            <a:r>
              <a:rPr lang="sl-SI" sz="1600" i="1" dirty="0" smtClean="0">
                <a:latin typeface="Cambria"/>
                <a:ea typeface="Times New Roman"/>
                <a:cs typeface="Times New Roman"/>
              </a:rPr>
              <a:t>6., 7</a:t>
            </a:r>
            <a:r>
              <a:rPr lang="sl-SI" sz="1600" i="1" dirty="0">
                <a:latin typeface="Cambria"/>
                <a:ea typeface="Times New Roman"/>
                <a:cs typeface="Times New Roman"/>
              </a:rPr>
              <a:t>., </a:t>
            </a:r>
            <a:r>
              <a:rPr lang="sl-SI" sz="1600" i="1" dirty="0" smtClean="0">
                <a:latin typeface="Cambria"/>
                <a:ea typeface="Times New Roman"/>
                <a:cs typeface="Times New Roman"/>
              </a:rPr>
              <a:t>8. in 9</a:t>
            </a:r>
            <a:r>
              <a:rPr lang="sl-SI" sz="1600" i="1" dirty="0">
                <a:latin typeface="Cambria"/>
                <a:ea typeface="Times New Roman"/>
                <a:cs typeface="Times New Roman"/>
              </a:rPr>
              <a:t>. razredu, kot to določa veljavni </a:t>
            </a:r>
            <a:r>
              <a:rPr lang="sl-SI" sz="1600" i="1" dirty="0" smtClean="0">
                <a:latin typeface="Cambria"/>
                <a:ea typeface="Times New Roman"/>
                <a:cs typeface="Times New Roman"/>
              </a:rPr>
              <a:t>predmetnik. V tem šolskem letu  ga bomo izvajali </a:t>
            </a:r>
            <a:r>
              <a:rPr lang="sl-SI" sz="1600" i="1" dirty="0">
                <a:latin typeface="Cambria"/>
                <a:ea typeface="Times New Roman"/>
                <a:cs typeface="Times New Roman"/>
              </a:rPr>
              <a:t>pri pouku zgodovine in geografije, v osmem in devetem razredu pri biologiji in kemiji, v šestem razredu pri gospodinjstvu. Prav tako bomo izvajali fleksibilni predmetnik pri izbirnih predmetih: poskusi v kemiji, šahovske osnove 1/2, turistična vzgoja, šport za sprostitev/šport za zdravje</a:t>
            </a:r>
            <a:r>
              <a:rPr lang="sl-SI" sz="1600" i="1" dirty="0" smtClean="0">
                <a:latin typeface="Cambria"/>
                <a:ea typeface="Times New Roman"/>
                <a:cs typeface="Times New Roman"/>
              </a:rPr>
              <a:t>.</a:t>
            </a:r>
          </a:p>
          <a:p>
            <a:pPr>
              <a:spcAft>
                <a:spcPts val="0"/>
              </a:spcAft>
            </a:pPr>
            <a:r>
              <a:rPr lang="it-IT" sz="1600" b="1" dirty="0">
                <a:latin typeface="Times New Roman"/>
                <a:ea typeface="Times New Roman"/>
              </a:rPr>
              <a:t>IZBIRNI PREDMETI</a:t>
            </a:r>
            <a:endParaRPr lang="sl-SI" sz="1600" b="1" dirty="0">
              <a:latin typeface="Times New Roman"/>
              <a:ea typeface="Times New Roman"/>
            </a:endParaRPr>
          </a:p>
          <a:p>
            <a:pPr marL="68580" indent="0">
              <a:lnSpc>
                <a:spcPct val="115000"/>
              </a:lnSpc>
              <a:spcAft>
                <a:spcPts val="1000"/>
              </a:spcAft>
              <a:buNone/>
            </a:pPr>
            <a:r>
              <a:rPr lang="sl-SI" sz="1600" i="1" dirty="0" smtClean="0">
                <a:latin typeface="Cambria"/>
                <a:ea typeface="Times New Roman"/>
                <a:cs typeface="Times New Roman"/>
              </a:rPr>
              <a:t>so del </a:t>
            </a:r>
            <a:r>
              <a:rPr lang="sl-SI" sz="1600" i="1" dirty="0">
                <a:latin typeface="Cambria"/>
                <a:ea typeface="Times New Roman"/>
                <a:cs typeface="Times New Roman"/>
              </a:rPr>
              <a:t>OBVEZNEGA PROGRAMA </a:t>
            </a:r>
            <a:r>
              <a:rPr lang="sl-SI" sz="1600" i="1" dirty="0" smtClean="0">
                <a:latin typeface="Cambria"/>
                <a:ea typeface="Times New Roman"/>
                <a:cs typeface="Times New Roman"/>
              </a:rPr>
              <a:t>in </a:t>
            </a:r>
            <a:r>
              <a:rPr lang="sl-SI" sz="1600" i="1" dirty="0">
                <a:latin typeface="Cambria"/>
                <a:ea typeface="Times New Roman"/>
                <a:cs typeface="Times New Roman"/>
              </a:rPr>
              <a:t>se ocenjujejo s številčno oceno. Izbirni predmeti so nov način prilagajanja osnovne šole individualnim razlikam in interesom učencev. Pred izbiro predmetov za šolsko leto 2015/2016 so učitelji učence seznanili z bistvenimi vsebinami in cilji izbirnih predmetov, ki jih šola ponuja. Učenci so ob upoštevanju normativov, ki veljajo za oblikovanje učnih skupin, izbrali izbirne predmete, ki se bodo izvajali v šolskem letu 2015/2016 . Starši so s podpisom potrdili, da so seznanjeni z otrokovo izbiro in se strinjajo z njo.</a:t>
            </a:r>
            <a:endParaRPr lang="sl-SI" sz="1600" dirty="0">
              <a:latin typeface="Cambria"/>
              <a:ea typeface="Times New Roman"/>
              <a:cs typeface="Times New Roman"/>
            </a:endParaRPr>
          </a:p>
          <a:p>
            <a:pPr marL="68580" indent="0">
              <a:buNone/>
            </a:pPr>
            <a:r>
              <a:rPr lang="sl-SI" sz="1600" i="1" dirty="0" smtClean="0">
                <a:latin typeface="Cambria" pitchFamily="18" charset="0"/>
              </a:rPr>
              <a:t>V </a:t>
            </a:r>
            <a:r>
              <a:rPr lang="sl-SI" sz="1600" i="1" dirty="0">
                <a:latin typeface="Cambria" pitchFamily="18" charset="0"/>
              </a:rPr>
              <a:t>šolskem letu 2015/2016 bomo izvajali naslednje obvezne izbirne predmete:</a:t>
            </a:r>
            <a:endParaRPr lang="sl-SI" sz="1600" dirty="0">
              <a:latin typeface="Cambria" pitchFamily="18" charset="0"/>
            </a:endParaRPr>
          </a:p>
          <a:p>
            <a:pPr marL="68580" indent="0">
              <a:lnSpc>
                <a:spcPct val="115000"/>
              </a:lnSpc>
              <a:spcAft>
                <a:spcPts val="1000"/>
              </a:spcAft>
              <a:buNone/>
            </a:pPr>
            <a:endParaRPr lang="sl-SI" sz="1600" dirty="0">
              <a:latin typeface="Cambria"/>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3189234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IZVEDBA VIZ PROGRAMA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marL="68580" indent="0">
              <a:lnSpc>
                <a:spcPct val="115000"/>
              </a:lnSpc>
              <a:spcAft>
                <a:spcPts val="1000"/>
              </a:spcAft>
              <a:buNone/>
            </a:pPr>
            <a:endParaRPr lang="sl-SI" sz="1600" dirty="0">
              <a:latin typeface="Cambria"/>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401529484"/>
              </p:ext>
            </p:extLst>
          </p:nvPr>
        </p:nvGraphicFramePr>
        <p:xfrm>
          <a:off x="1087907" y="2492896"/>
          <a:ext cx="6552728" cy="3229317"/>
        </p:xfrm>
        <a:graphic>
          <a:graphicData uri="http://schemas.openxmlformats.org/drawingml/2006/table">
            <a:tbl>
              <a:tblPr firstRow="1" firstCol="1" lastRow="1" lastCol="1" bandRow="1" bandCol="1"/>
              <a:tblGrid>
                <a:gridCol w="2304256"/>
                <a:gridCol w="1512168"/>
                <a:gridCol w="2736304"/>
              </a:tblGrid>
              <a:tr h="280670">
                <a:tc>
                  <a:txBody>
                    <a:bodyPr/>
                    <a:lstStyle/>
                    <a:p>
                      <a:pPr>
                        <a:lnSpc>
                          <a:spcPct val="115000"/>
                        </a:lnSpc>
                        <a:spcAft>
                          <a:spcPts val="0"/>
                        </a:spcAft>
                      </a:pPr>
                      <a:r>
                        <a:rPr lang="sl-SI" sz="1400" b="1" i="1" dirty="0">
                          <a:effectLst/>
                          <a:latin typeface="Calibri"/>
                        </a:rPr>
                        <a:t>Predmet</a:t>
                      </a:r>
                      <a:endParaRPr lang="sl-SI" sz="1400" b="1" dirty="0">
                        <a:effectLst/>
                        <a:latin typeface="Calibri"/>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libri"/>
                        </a:rPr>
                        <a:t>Št. učencev</a:t>
                      </a:r>
                      <a:endParaRPr lang="sl-SI" sz="1400" b="1" dirty="0">
                        <a:effectLst/>
                        <a:latin typeface="Calibri"/>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libri"/>
                        </a:rPr>
                        <a:t>Poučuje</a:t>
                      </a:r>
                      <a:endParaRPr lang="sl-SI" sz="1400" b="1" dirty="0">
                        <a:effectLst/>
                        <a:latin typeface="Calibri"/>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005">
                <a:tc>
                  <a:txBody>
                    <a:bodyPr/>
                    <a:lstStyle/>
                    <a:p>
                      <a:pPr>
                        <a:lnSpc>
                          <a:spcPct val="115000"/>
                        </a:lnSpc>
                        <a:spcAft>
                          <a:spcPts val="0"/>
                        </a:spcAft>
                      </a:pPr>
                      <a:r>
                        <a:rPr lang="sl-SI" sz="1400" i="1" dirty="0">
                          <a:effectLst/>
                          <a:latin typeface="Cambria"/>
                          <a:ea typeface="Times New Roman"/>
                          <a:cs typeface="Times New Roman"/>
                        </a:rPr>
                        <a:t>Obdelava gradiv − les</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6</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Miran Železnik</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35">
                <a:tc>
                  <a:txBody>
                    <a:bodyPr/>
                    <a:lstStyle/>
                    <a:p>
                      <a:pPr>
                        <a:lnSpc>
                          <a:spcPct val="115000"/>
                        </a:lnSpc>
                        <a:spcAft>
                          <a:spcPts val="0"/>
                        </a:spcAft>
                      </a:pPr>
                      <a:r>
                        <a:rPr lang="sl-SI" sz="1400" i="1">
                          <a:effectLst/>
                          <a:latin typeface="Cambria"/>
                          <a:ea typeface="Times New Roman"/>
                          <a:cs typeface="Times New Roman"/>
                        </a:rPr>
                        <a:t>Šah 1/2</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9</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Anton Butolen</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670">
                <a:tc>
                  <a:txBody>
                    <a:bodyPr/>
                    <a:lstStyle/>
                    <a:p>
                      <a:pPr>
                        <a:lnSpc>
                          <a:spcPct val="115000"/>
                        </a:lnSpc>
                        <a:spcAft>
                          <a:spcPts val="0"/>
                        </a:spcAft>
                      </a:pPr>
                      <a:r>
                        <a:rPr lang="sl-SI" sz="1400" i="1">
                          <a:effectLst/>
                          <a:latin typeface="Cambria"/>
                          <a:ea typeface="Times New Roman"/>
                          <a:cs typeface="Times New Roman"/>
                        </a:rPr>
                        <a:t>Poskusi v kemiji</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7</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Valerija Krivec</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005">
                <a:tc>
                  <a:txBody>
                    <a:bodyPr/>
                    <a:lstStyle/>
                    <a:p>
                      <a:pPr>
                        <a:lnSpc>
                          <a:spcPct val="115000"/>
                        </a:lnSpc>
                        <a:spcAft>
                          <a:spcPts val="0"/>
                        </a:spcAft>
                      </a:pPr>
                      <a:r>
                        <a:rPr lang="sl-SI" sz="1400" i="1">
                          <a:effectLst/>
                          <a:latin typeface="Cambria"/>
                          <a:ea typeface="Times New Roman"/>
                          <a:cs typeface="Times New Roman"/>
                        </a:rPr>
                        <a:t>Turistična vzgoja</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smtClean="0">
                          <a:effectLst/>
                          <a:latin typeface="Cambria"/>
                          <a:ea typeface="Times New Roman"/>
                          <a:cs typeface="Times New Roman"/>
                        </a:rPr>
                        <a:t>7</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Lidija Šešerko</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340">
                <a:tc>
                  <a:txBody>
                    <a:bodyPr/>
                    <a:lstStyle/>
                    <a:p>
                      <a:pPr>
                        <a:lnSpc>
                          <a:spcPct val="115000"/>
                        </a:lnSpc>
                        <a:spcAft>
                          <a:spcPts val="0"/>
                        </a:spcAft>
                      </a:pPr>
                      <a:r>
                        <a:rPr lang="sl-SI" sz="1400" i="1">
                          <a:effectLst/>
                          <a:latin typeface="Cambria"/>
                          <a:ea typeface="Times New Roman"/>
                          <a:cs typeface="Times New Roman"/>
                        </a:rPr>
                        <a:t>Izbrani šport – nogomet</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12</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Anton Butolen</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258">
                <a:tc>
                  <a:txBody>
                    <a:bodyPr/>
                    <a:lstStyle/>
                    <a:p>
                      <a:pPr>
                        <a:lnSpc>
                          <a:spcPct val="115000"/>
                        </a:lnSpc>
                        <a:spcAft>
                          <a:spcPts val="0"/>
                        </a:spcAft>
                      </a:pPr>
                      <a:r>
                        <a:rPr lang="sl-SI" sz="1400" i="1" dirty="0">
                          <a:effectLst/>
                          <a:latin typeface="Cambria"/>
                          <a:ea typeface="Times New Roman"/>
                          <a:cs typeface="Times New Roman"/>
                        </a:rPr>
                        <a:t>Šport za zdravje/Šport za sprostitev</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16</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Polona Gojkošek</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005">
                <a:tc>
                  <a:txBody>
                    <a:bodyPr/>
                    <a:lstStyle/>
                    <a:p>
                      <a:pPr>
                        <a:lnSpc>
                          <a:spcPct val="115000"/>
                        </a:lnSpc>
                        <a:spcAft>
                          <a:spcPts val="0"/>
                        </a:spcAft>
                      </a:pPr>
                      <a:r>
                        <a:rPr lang="sl-SI" sz="1400" i="1" dirty="0">
                          <a:effectLst/>
                          <a:latin typeface="Cambria"/>
                          <a:ea typeface="Times New Roman"/>
                          <a:cs typeface="Times New Roman"/>
                        </a:rPr>
                        <a:t>Ansambelska igra</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12</a:t>
                      </a:r>
                      <a:endParaRPr lang="sl-SI" sz="140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Brigita Luteršmit</a:t>
                      </a:r>
                      <a:endParaRPr lang="sl-SI" sz="1400" dirty="0">
                        <a:effectLst/>
                        <a:latin typeface="Cambria"/>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Pravokotnik 5"/>
          <p:cNvSpPr/>
          <p:nvPr/>
        </p:nvSpPr>
        <p:spPr>
          <a:xfrm>
            <a:off x="971600" y="1772816"/>
            <a:ext cx="6912768" cy="338554"/>
          </a:xfrm>
          <a:prstGeom prst="rect">
            <a:avLst/>
          </a:prstGeom>
        </p:spPr>
        <p:txBody>
          <a:bodyPr wrap="square">
            <a:spAutoFit/>
          </a:bodyPr>
          <a:lstStyle/>
          <a:p>
            <a:pPr marL="68580" lvl="0">
              <a:spcBef>
                <a:spcPct val="20000"/>
              </a:spcBef>
              <a:buClr>
                <a:srgbClr val="94C600"/>
              </a:buClr>
              <a:buSzPct val="76000"/>
            </a:pPr>
            <a:r>
              <a:rPr lang="sl-SI" sz="1600" i="1" dirty="0">
                <a:solidFill>
                  <a:srgbClr val="3E3D2D"/>
                </a:solidFill>
                <a:latin typeface="Cambria" pitchFamily="18" charset="0"/>
              </a:rPr>
              <a:t>V šolskem letu 2015/2016 bomo izvajali naslednje obvezne </a:t>
            </a:r>
            <a:r>
              <a:rPr lang="sl-SI" sz="1600" b="1" i="1" u="sng" dirty="0">
                <a:solidFill>
                  <a:srgbClr val="3E3D2D"/>
                </a:solidFill>
                <a:latin typeface="Cambria" pitchFamily="18" charset="0"/>
              </a:rPr>
              <a:t>izbirne predmete</a:t>
            </a:r>
            <a:r>
              <a:rPr lang="sl-SI" sz="1600" i="1" dirty="0">
                <a:solidFill>
                  <a:srgbClr val="3E3D2D"/>
                </a:solidFill>
                <a:latin typeface="Cambria" pitchFamily="18" charset="0"/>
              </a:rPr>
              <a:t>:</a:t>
            </a:r>
            <a:endParaRPr lang="sl-SI" sz="1600" dirty="0">
              <a:solidFill>
                <a:srgbClr val="3E3D2D"/>
              </a:solidFill>
              <a:latin typeface="Cambria" pitchFamily="18" charset="0"/>
            </a:endParaRPr>
          </a:p>
        </p:txBody>
      </p:sp>
    </p:spTree>
    <p:extLst>
      <p:ext uri="{BB962C8B-B14F-4D97-AF65-F5344CB8AC3E}">
        <p14:creationId xmlns:p14="http://schemas.microsoft.com/office/powerpoint/2010/main" val="2630250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IZVEDBA VIZ PROGRAMA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marL="68580" indent="0">
              <a:lnSpc>
                <a:spcPct val="115000"/>
              </a:lnSpc>
              <a:spcAft>
                <a:spcPts val="1000"/>
              </a:spcAft>
              <a:buNone/>
            </a:pPr>
            <a:endParaRPr lang="sl-SI" sz="1600" dirty="0">
              <a:latin typeface="Cambria"/>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a:spcAft>
                <a:spcPts val="0"/>
              </a:spcAft>
            </a:pPr>
            <a:endParaRPr lang="sl-SI" sz="1600" b="1" dirty="0" smtClean="0">
              <a:latin typeface="Times New Roman"/>
              <a:ea typeface="Times New Roman"/>
            </a:endParaRPr>
          </a:p>
          <a:p>
            <a:pPr>
              <a:spcAft>
                <a:spcPts val="0"/>
              </a:spcAft>
            </a:pPr>
            <a:r>
              <a:rPr lang="it-IT" sz="1600" b="1" dirty="0" smtClean="0">
                <a:latin typeface="Times New Roman"/>
                <a:ea typeface="Times New Roman"/>
              </a:rPr>
              <a:t>NEOBVEZNI </a:t>
            </a:r>
            <a:r>
              <a:rPr lang="it-IT" sz="1600" b="1" dirty="0">
                <a:latin typeface="Times New Roman"/>
                <a:ea typeface="Times New Roman"/>
              </a:rPr>
              <a:t>IZBIRNI PREDMETI</a:t>
            </a:r>
            <a:endParaRPr lang="sl-SI" sz="1600" b="1" dirty="0">
              <a:latin typeface="Times New Roman"/>
              <a:ea typeface="Times New Roman"/>
            </a:endParaRPr>
          </a:p>
          <a:p>
            <a:pPr marL="68580" indent="0">
              <a:lnSpc>
                <a:spcPct val="115000"/>
              </a:lnSpc>
              <a:spcAft>
                <a:spcPts val="1000"/>
              </a:spcAft>
              <a:buNone/>
            </a:pPr>
            <a:r>
              <a:rPr lang="sl-SI" sz="1600" i="1" dirty="0">
                <a:latin typeface="Cambria"/>
                <a:ea typeface="Times New Roman"/>
                <a:cs typeface="Times New Roman"/>
              </a:rPr>
              <a:t>Učenci od 4. do 6. razreda  lahko prostovoljno izbirajo med  neobveznimi izbirnimi predmeti: drugi tuj jezik, umetnost, računalništvo, šport in tehnika. Vključevanje je postopno, in sicer se lahko letos vključijo učenci 4. in 5. razreda. Na žalost lahko glede na število učencev na naši šoli izvajamo samo en predmet. Glede na prijave bo to </a:t>
            </a:r>
            <a:r>
              <a:rPr lang="sl-SI" sz="1600" b="1" i="1" u="sng" dirty="0">
                <a:latin typeface="Cambria"/>
                <a:ea typeface="Times New Roman"/>
                <a:cs typeface="Times New Roman"/>
              </a:rPr>
              <a:t>NIP – tehnika</a:t>
            </a:r>
            <a:r>
              <a:rPr lang="sl-SI" sz="1600" i="1" dirty="0" smtClean="0">
                <a:latin typeface="Cambria"/>
                <a:ea typeface="Times New Roman"/>
                <a:cs typeface="Times New Roman"/>
              </a:rPr>
              <a:t>.</a:t>
            </a:r>
          </a:p>
          <a:p>
            <a:pPr marL="68580" indent="0">
              <a:lnSpc>
                <a:spcPct val="115000"/>
              </a:lnSpc>
              <a:spcAft>
                <a:spcPts val="1000"/>
              </a:spcAft>
              <a:buNone/>
            </a:pPr>
            <a:r>
              <a:rPr lang="sl-SI" sz="1600" i="1" dirty="0">
                <a:latin typeface="Cambria"/>
                <a:ea typeface="Times New Roman"/>
                <a:cs typeface="Times New Roman"/>
              </a:rPr>
              <a:t>Za učence od 7. do 9. razreda šola ponudi kot neobvezni izbirni predmet drugi tuj jezik. Tudi v tretjem triletju se bo pouk neobveznih izbirnih predmetov izvajal postopoma. V letošnjem šolskem letu v 7. in 8. razredu. Glede na skupno število učencev v obeh razredih lahko izvajamo samo en tuj jezik kot drugi tuj jezik, zato bomo letos v 7. in 8. razredu kot </a:t>
            </a:r>
            <a:r>
              <a:rPr lang="sl-SI" sz="1600" b="1" i="1" u="sng" dirty="0">
                <a:latin typeface="Cambria"/>
                <a:ea typeface="Times New Roman"/>
                <a:cs typeface="Times New Roman"/>
              </a:rPr>
              <a:t>NIP</a:t>
            </a:r>
            <a:r>
              <a:rPr lang="sl-SI" sz="1600" i="1" dirty="0">
                <a:latin typeface="Cambria"/>
                <a:ea typeface="Times New Roman"/>
                <a:cs typeface="Times New Roman"/>
              </a:rPr>
              <a:t> izvajali </a:t>
            </a:r>
            <a:r>
              <a:rPr lang="sl-SI" sz="1600" b="1" i="1" u="sng" dirty="0">
                <a:latin typeface="Cambria"/>
                <a:ea typeface="Times New Roman"/>
                <a:cs typeface="Times New Roman"/>
              </a:rPr>
              <a:t>angleščino</a:t>
            </a:r>
            <a:r>
              <a:rPr lang="sl-SI" sz="1600" i="1" dirty="0">
                <a:latin typeface="Cambria"/>
                <a:ea typeface="Times New Roman"/>
                <a:cs typeface="Times New Roman"/>
              </a:rPr>
              <a:t>.</a:t>
            </a:r>
            <a:endParaRPr lang="sl-SI" sz="16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7" name="Pravokotnik 6"/>
          <p:cNvSpPr/>
          <p:nvPr/>
        </p:nvSpPr>
        <p:spPr>
          <a:xfrm>
            <a:off x="554297" y="1379209"/>
            <a:ext cx="8136904" cy="1224951"/>
          </a:xfrm>
          <a:prstGeom prst="rect">
            <a:avLst/>
          </a:prstGeom>
        </p:spPr>
        <p:txBody>
          <a:bodyPr wrap="square">
            <a:spAutoFit/>
          </a:bodyPr>
          <a:lstStyle/>
          <a:p>
            <a:pPr>
              <a:lnSpc>
                <a:spcPct val="115000"/>
              </a:lnSpc>
              <a:spcAft>
                <a:spcPts val="1000"/>
              </a:spcAft>
            </a:pPr>
            <a:r>
              <a:rPr lang="sl-SI" sz="1600" i="1" dirty="0">
                <a:latin typeface="Cambria"/>
                <a:ea typeface="Times New Roman"/>
                <a:cs typeface="Times New Roman"/>
              </a:rPr>
              <a:t>S šolskim letom 2015/2016 </a:t>
            </a:r>
            <a:r>
              <a:rPr lang="sl-SI" sz="1600" i="1" dirty="0" smtClean="0">
                <a:latin typeface="Cambria"/>
                <a:ea typeface="Times New Roman"/>
                <a:cs typeface="Times New Roman"/>
              </a:rPr>
              <a:t>nadaljujemo projekt </a:t>
            </a:r>
            <a:r>
              <a:rPr lang="sl-SI" sz="1600" i="1" dirty="0">
                <a:latin typeface="Cambria"/>
                <a:ea typeface="Times New Roman"/>
                <a:cs typeface="Times New Roman"/>
              </a:rPr>
              <a:t>postopnega uvajanja drugega tujega jezika, vendar </a:t>
            </a:r>
            <a:r>
              <a:rPr lang="sl-SI" sz="1600" i="1" dirty="0" smtClean="0">
                <a:latin typeface="Cambria"/>
                <a:ea typeface="Times New Roman"/>
                <a:cs typeface="Times New Roman"/>
              </a:rPr>
              <a:t>zaradi spremenjene zakonodaje samo </a:t>
            </a:r>
            <a:r>
              <a:rPr lang="sl-SI" sz="1600" i="1" dirty="0">
                <a:latin typeface="Cambria"/>
                <a:ea typeface="Times New Roman"/>
                <a:cs typeface="Times New Roman"/>
              </a:rPr>
              <a:t>v razredih, ki so jezik izvajali že v lanskem letu. Tako  v letošnjem šolskem letu v okviru postopnega uvajanja drugega tujega jezika izvajamo pouk angleščine le v 9. razredu</a:t>
            </a:r>
            <a:r>
              <a:rPr lang="sl-SI" sz="1600" i="1" dirty="0" smtClean="0">
                <a:latin typeface="Cambria"/>
                <a:ea typeface="Times New Roman"/>
                <a:cs typeface="Times New Roman"/>
              </a:rPr>
              <a:t>.</a:t>
            </a:r>
            <a:endParaRPr lang="sl-SI" sz="1600" dirty="0">
              <a:effectLst/>
              <a:latin typeface="Cambria"/>
              <a:ea typeface="Times New Roman"/>
              <a:cs typeface="Times New Roman"/>
            </a:endParaRPr>
          </a:p>
        </p:txBody>
      </p:sp>
    </p:spTree>
    <p:extLst>
      <p:ext uri="{BB962C8B-B14F-4D97-AF65-F5344CB8AC3E}">
        <p14:creationId xmlns:p14="http://schemas.microsoft.com/office/powerpoint/2010/main" val="832375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IZVEDBA VIZ PROGRAMA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a:lnSpc>
                <a:spcPct val="115000"/>
              </a:lnSpc>
              <a:spcAft>
                <a:spcPts val="1000"/>
              </a:spcAft>
            </a:pPr>
            <a:r>
              <a:rPr lang="sl-SI" sz="1600" dirty="0" smtClean="0">
                <a:latin typeface="Arial Rounded MT Bold" pitchFamily="34" charset="0"/>
                <a:ea typeface="Times New Roman"/>
                <a:cs typeface="Times New Roman"/>
              </a:rPr>
              <a:t>RAZŠIRJENI PROGRAM</a:t>
            </a:r>
            <a:r>
              <a:rPr lang="sl-SI" sz="1600" dirty="0">
                <a:latin typeface="Arial Rounded MT Bold" pitchFamily="34" charset="0"/>
                <a:ea typeface="Times New Roman"/>
                <a:cs typeface="Times New Roman"/>
              </a:rPr>
              <a:t> </a:t>
            </a:r>
            <a:r>
              <a:rPr lang="sl-SI" sz="1600" i="1" dirty="0" smtClean="0">
                <a:latin typeface="Cambria"/>
                <a:ea typeface="Times New Roman"/>
                <a:cs typeface="Times New Roman"/>
              </a:rPr>
              <a:t>obsega </a:t>
            </a:r>
            <a:r>
              <a:rPr lang="sl-SI" sz="1600" i="1" dirty="0">
                <a:latin typeface="Cambria"/>
                <a:ea typeface="Times New Roman"/>
                <a:cs typeface="Times New Roman"/>
              </a:rPr>
              <a:t>podaljšano bivanje, jutranje varstvo, dodatni in dopolnilni pouk, interesne dejavnosti ter šole v naravi, tabore oziroma bivanje v centrih šolskih in obšolskih dejavnosti. V razširjeni program se učenci vključujejo prostovoljno</a:t>
            </a:r>
            <a:r>
              <a:rPr lang="sl-SI" sz="1600" i="1" dirty="0" smtClean="0">
                <a:latin typeface="Cambria"/>
                <a:ea typeface="Times New Roman"/>
                <a:cs typeface="Times New Roman"/>
              </a:rPr>
              <a:t>.</a:t>
            </a:r>
            <a:endParaRPr lang="sl-SI" sz="1600" b="1" i="1" dirty="0">
              <a:latin typeface="Cambria"/>
              <a:ea typeface="Times New Roman"/>
              <a:cs typeface="Times New Roman"/>
            </a:endParaRPr>
          </a:p>
          <a:p>
            <a:pPr lvl="0">
              <a:lnSpc>
                <a:spcPct val="115000"/>
              </a:lnSpc>
              <a:spcAft>
                <a:spcPts val="1000"/>
              </a:spcAft>
              <a:buClr>
                <a:srgbClr val="94C600"/>
              </a:buClr>
            </a:pPr>
            <a:r>
              <a:rPr lang="sl-SI" sz="1600" dirty="0" smtClean="0">
                <a:solidFill>
                  <a:srgbClr val="3E3D2D"/>
                </a:solidFill>
                <a:latin typeface="Arial Rounded MT Bold" pitchFamily="34" charset="0"/>
                <a:ea typeface="Times New Roman"/>
                <a:cs typeface="Times New Roman"/>
              </a:rPr>
              <a:t>DNEVI DEJAVNOSTI </a:t>
            </a:r>
            <a:r>
              <a:rPr lang="sl-SI" sz="1600" i="1" dirty="0" smtClean="0">
                <a:latin typeface="Cambria"/>
                <a:ea typeface="Times New Roman"/>
                <a:cs typeface="Times New Roman"/>
              </a:rPr>
              <a:t>so </a:t>
            </a:r>
            <a:r>
              <a:rPr lang="sl-SI" sz="1600" i="1" dirty="0">
                <a:latin typeface="Cambria"/>
                <a:ea typeface="Times New Roman"/>
                <a:cs typeface="Times New Roman"/>
              </a:rPr>
              <a:t>tisti del obveznega programa osnovne šole, ki medpredmetno povezujejo discipline in predmetna področja, vključena v predmetnik osnovne šole. Cilji dni dejavnosti so omogočiti učenkam in učencem utrjevanje in povezovanje znanj, pridobljenih pri posameznih predmetih in predmetnih področjih, uporabljanje teh znanj in njihovo nadgrajevanje s praktičnim učenjem v obliki medsebojnega sodelovanja in odzivanja na aktualne dogodke v ožjem in širšem družbenem okolju. V letošnjem letu se bomo osredotočili na izvajanje dni dejavnosti v domačem šolskem okolišu. Ne glede na to je pa nujno, da nekatere dejavnosti izvedemo izven šole in domačega okolja.</a:t>
            </a:r>
            <a:endParaRPr lang="sl-SI" sz="1600" dirty="0">
              <a:latin typeface="Cambria"/>
              <a:ea typeface="Times New Roman"/>
              <a:cs typeface="Times New Roman"/>
            </a:endParaRPr>
          </a:p>
          <a:p>
            <a:pPr marL="68580" indent="0">
              <a:buNone/>
            </a:pPr>
            <a:r>
              <a:rPr lang="sl-SI" sz="1600" i="1" dirty="0" smtClean="0">
                <a:solidFill>
                  <a:srgbClr val="3E3D2D"/>
                </a:solidFill>
                <a:latin typeface="Cambria" pitchFamily="18" charset="0"/>
                <a:ea typeface="Times New Roman"/>
                <a:cs typeface="Times New Roman"/>
              </a:rPr>
              <a:t>V LDN smo podrobno opredelili odgovorne nosilce in koordinatorje dni dejavnosti po triadah, pri načrtovanju pa upoštevali: </a:t>
            </a:r>
            <a:r>
              <a:rPr lang="sl-SI" sz="1600" i="1" dirty="0">
                <a:latin typeface="Cambria"/>
                <a:ea typeface="Calibri"/>
                <a:cs typeface="Times New Roman"/>
              </a:rPr>
              <a:t>šolski koledar,</a:t>
            </a:r>
            <a:r>
              <a:rPr lang="sl-SI" sz="1600" i="1" u="sng" dirty="0">
                <a:latin typeface="Cambria"/>
                <a:ea typeface="Calibri"/>
                <a:cs typeface="Times New Roman"/>
              </a:rPr>
              <a:t> </a:t>
            </a:r>
            <a:r>
              <a:rPr lang="sl-SI" sz="1600" i="1" dirty="0">
                <a:latin typeface="Cambria"/>
                <a:ea typeface="Calibri"/>
                <a:cs typeface="Times New Roman"/>
              </a:rPr>
              <a:t>sprejeti nadstandard,</a:t>
            </a:r>
            <a:r>
              <a:rPr lang="sl-SI" sz="1600" i="1" u="sng" dirty="0">
                <a:latin typeface="Cambria"/>
                <a:ea typeface="Calibri"/>
                <a:cs typeface="Times New Roman"/>
              </a:rPr>
              <a:t> </a:t>
            </a:r>
            <a:r>
              <a:rPr lang="sl-SI" sz="1600" i="1" dirty="0">
                <a:latin typeface="Cambria"/>
                <a:ea typeface="Calibri"/>
                <a:cs typeface="Times New Roman"/>
              </a:rPr>
              <a:t>zaključek koledarskega leta,</a:t>
            </a:r>
            <a:r>
              <a:rPr lang="sl-SI" sz="1600" i="1" u="sng" dirty="0">
                <a:latin typeface="Cambria"/>
                <a:ea typeface="Calibri"/>
                <a:cs typeface="Times New Roman"/>
              </a:rPr>
              <a:t> </a:t>
            </a:r>
            <a:r>
              <a:rPr lang="sl-SI" sz="1600" i="1" dirty="0">
                <a:latin typeface="Cambria"/>
                <a:ea typeface="Calibri"/>
                <a:cs typeface="Times New Roman"/>
              </a:rPr>
              <a:t>strokovne ekskurzije,</a:t>
            </a:r>
            <a:r>
              <a:rPr lang="sl-SI" sz="1600" i="1" u="sng" dirty="0">
                <a:latin typeface="Cambria"/>
                <a:ea typeface="Calibri"/>
                <a:cs typeface="Times New Roman"/>
              </a:rPr>
              <a:t> </a:t>
            </a:r>
            <a:r>
              <a:rPr lang="sl-SI" sz="1600" i="1" dirty="0">
                <a:latin typeface="Cambria"/>
                <a:ea typeface="Calibri"/>
                <a:cs typeface="Times New Roman"/>
              </a:rPr>
              <a:t>letna šola v naravi (4. razred); zimska šola v naravi (6. in 7. razred) ter naravoslovni tabor (8. in 9. razred).</a:t>
            </a:r>
            <a:endParaRPr lang="sl-SI" sz="1600" dirty="0"/>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a:spcAft>
                <a:spcPts val="0"/>
              </a:spcAft>
            </a:pPr>
            <a:endParaRPr lang="sl-SI" sz="1600" b="1" dirty="0" smtClean="0">
              <a:latin typeface="Times New Roman"/>
              <a:ea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spcAft>
                <a:spcPts val="0"/>
              </a:spcAft>
              <a:buNone/>
            </a:pPr>
            <a:endParaRPr lang="sl-SI" b="1" dirty="0" smtClean="0">
              <a:latin typeface="Arial Rounded MT Bold" pitchFamily="34" charset="0"/>
              <a:ea typeface="Times New Roman"/>
            </a:endParaRP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921476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1.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a:latin typeface="Cambria"/>
                <a:ea typeface="Times New Roman"/>
                <a:cs typeface="Times New Roman"/>
              </a:rPr>
              <a:t>NARAVOSLOVNI DNEVI</a:t>
            </a: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a:spcAft>
                <a:spcPts val="0"/>
              </a:spcAft>
            </a:pPr>
            <a:endParaRPr lang="sl-SI" sz="1600" b="1" dirty="0" smtClean="0">
              <a:latin typeface="Times New Roman"/>
              <a:ea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KULTURNI DNEVI</a:t>
            </a:r>
          </a:p>
          <a:p>
            <a:pPr marL="68580" indent="0">
              <a:spcAft>
                <a:spcPts val="0"/>
              </a:spcAft>
              <a:buNone/>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576973967"/>
              </p:ext>
            </p:extLst>
          </p:nvPr>
        </p:nvGraphicFramePr>
        <p:xfrm>
          <a:off x="899592" y="1769744"/>
          <a:ext cx="7632848" cy="1927860"/>
        </p:xfrm>
        <a:graphic>
          <a:graphicData uri="http://schemas.openxmlformats.org/drawingml/2006/table">
            <a:tbl>
              <a:tblPr firstRow="1" firstCol="1" bandRow="1"/>
              <a:tblGrid>
                <a:gridCol w="248920"/>
                <a:gridCol w="3855536"/>
                <a:gridCol w="1440160"/>
                <a:gridCol w="2088232"/>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TEMA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ČAS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KRAJ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44">
                <a:tc>
                  <a:txBody>
                    <a:bodyPr/>
                    <a:lstStyle/>
                    <a:p>
                      <a:pPr>
                        <a:lnSpc>
                          <a:spcPct val="115000"/>
                        </a:lnSpc>
                        <a:spcAft>
                          <a:spcPts val="0"/>
                        </a:spcAft>
                      </a:pPr>
                      <a:r>
                        <a:rPr lang="sl-SI" sz="1200">
                          <a:effectLst/>
                          <a:latin typeface="Cambria"/>
                          <a:ea typeface="Times New Roman"/>
                          <a:cs typeface="Times New Roman"/>
                        </a:rPr>
                        <a:t>1.</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Zdravstvena vzgoja/pregledi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med šol. letom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974">
                <a:tc>
                  <a:txBody>
                    <a:bodyPr/>
                    <a:lstStyle/>
                    <a:p>
                      <a:pPr>
                        <a:lnSpc>
                          <a:spcPct val="115000"/>
                        </a:lnSpc>
                        <a:spcAft>
                          <a:spcPts val="0"/>
                        </a:spcAft>
                      </a:pPr>
                      <a:r>
                        <a:rPr lang="sl-SI" sz="1200">
                          <a:effectLst/>
                          <a:latin typeface="Cambria"/>
                          <a:ea typeface="Times New Roman"/>
                          <a:cs typeface="Times New Roman"/>
                        </a:rPr>
                        <a:t>2.</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Olimje ali Rogatec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pomlad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Olimje ali Rogatec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297">
                <a:tc>
                  <a:txBody>
                    <a:bodyPr/>
                    <a:lstStyle/>
                    <a:p>
                      <a:pPr>
                        <a:lnSpc>
                          <a:spcPct val="115000"/>
                        </a:lnSpc>
                        <a:spcAft>
                          <a:spcPts val="0"/>
                        </a:spcAft>
                      </a:pPr>
                      <a:r>
                        <a:rPr lang="sl-SI" sz="1200">
                          <a:effectLst/>
                          <a:latin typeface="Cambria"/>
                          <a:ea typeface="Times New Roman"/>
                          <a:cs typeface="Times New Roman"/>
                        </a:rPr>
                        <a:t>3.</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Gozd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pomlad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628">
                <a:tc>
                  <a:txBody>
                    <a:bodyPr/>
                    <a:lstStyle/>
                    <a:p>
                      <a:pPr>
                        <a:lnSpc>
                          <a:spcPct val="115000"/>
                        </a:lnSpc>
                        <a:spcAft>
                          <a:spcPts val="0"/>
                        </a:spcAft>
                      </a:pPr>
                      <a:r>
                        <a:rPr lang="sl-SI" sz="1200">
                          <a:effectLst/>
                          <a:latin typeface="Cambria"/>
                          <a:ea typeface="Times New Roman"/>
                          <a:cs typeface="Times New Roman"/>
                        </a:rPr>
                        <a:t>4.</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Strokovna ekskurzija – Ljubljana, živalski vrt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junij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Ljubljana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092250736"/>
              </p:ext>
            </p:extLst>
          </p:nvPr>
        </p:nvGraphicFramePr>
        <p:xfrm>
          <a:off x="899592" y="4365104"/>
          <a:ext cx="7632848" cy="1507236"/>
        </p:xfrm>
        <a:graphic>
          <a:graphicData uri="http://schemas.openxmlformats.org/drawingml/2006/table">
            <a:tbl>
              <a:tblPr firstRow="1" firstCol="1" bandRow="1"/>
              <a:tblGrid>
                <a:gridCol w="248920"/>
                <a:gridCol w="3927544"/>
                <a:gridCol w="1440160"/>
                <a:gridCol w="2016224"/>
              </a:tblGrid>
              <a:tr h="0">
                <a:tc>
                  <a:txBody>
                    <a:bodyPr/>
                    <a:lstStyle/>
                    <a:p>
                      <a:pPr>
                        <a:lnSpc>
                          <a:spcPct val="115000"/>
                        </a:lnSpc>
                        <a:spcAft>
                          <a:spcPts val="0"/>
                        </a:spcAft>
                      </a:pPr>
                      <a:r>
                        <a:rPr lang="sl-SI" sz="1200">
                          <a:effectLst/>
                          <a:latin typeface="Cambria"/>
                          <a:ea typeface="Times New Roman"/>
                          <a:cs typeface="Times New Roman"/>
                        </a:rPr>
                        <a:t> </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TEMA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ČAS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KRAJ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200">
                          <a:effectLst/>
                          <a:latin typeface="Cambria"/>
                          <a:ea typeface="Times New Roman"/>
                          <a:cs typeface="Times New Roman"/>
                        </a:rPr>
                        <a:t>1.</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Žetalska gostija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sept./okt.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200">
                          <a:effectLst/>
                          <a:latin typeface="Cambria"/>
                          <a:ea typeface="Times New Roman"/>
                          <a:cs typeface="Times New Roman"/>
                        </a:rPr>
                        <a:t>2.</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Zaključek koledarskega leta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23. 12. 2015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200">
                          <a:effectLst/>
                          <a:latin typeface="Cambria"/>
                          <a:ea typeface="Times New Roman"/>
                          <a:cs typeface="Times New Roman"/>
                        </a:rPr>
                        <a:t>3.</a:t>
                      </a:r>
                      <a:endParaRPr lang="sl-SI" sz="11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Zaključek šolskega leta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24. 6. 2016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324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1.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smtClean="0">
                <a:latin typeface="Cambria"/>
                <a:ea typeface="Times New Roman"/>
                <a:cs typeface="Times New Roman"/>
              </a:rPr>
              <a:t>TEHNIŠKI DNEVI</a:t>
            </a:r>
            <a:endParaRPr lang="sl-SI" sz="1600" b="1" dirty="0">
              <a:latin typeface="Cambria"/>
              <a:ea typeface="Times New Roman"/>
              <a:cs typeface="Times New Roman"/>
            </a:endParaRP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ŠPORTNI DNEVI</a:t>
            </a: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206857183"/>
              </p:ext>
            </p:extLst>
          </p:nvPr>
        </p:nvGraphicFramePr>
        <p:xfrm>
          <a:off x="827584" y="1772816"/>
          <a:ext cx="7632848" cy="1717548"/>
        </p:xfrm>
        <a:graphic>
          <a:graphicData uri="http://schemas.openxmlformats.org/drawingml/2006/table">
            <a:tbl>
              <a:tblPr firstRow="1" firstCol="1" bandRow="1"/>
              <a:tblGrid>
                <a:gridCol w="248920"/>
                <a:gridCol w="3855536"/>
                <a:gridCol w="1440160"/>
                <a:gridCol w="2088232"/>
              </a:tblGrid>
              <a:tr h="0">
                <a:tc>
                  <a:txBody>
                    <a:bodyPr/>
                    <a:lstStyle/>
                    <a:p>
                      <a:pPr>
                        <a:lnSpc>
                          <a:spcPct val="115000"/>
                        </a:lnSpc>
                        <a:spcAft>
                          <a:spcPts val="0"/>
                        </a:spcAft>
                      </a:pPr>
                      <a:r>
                        <a:rPr lang="sl-SI" sz="14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TEMA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ČAS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KRAJ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3">
                <a:tc>
                  <a:txBody>
                    <a:bodyPr/>
                    <a:lstStyle/>
                    <a:p>
                      <a:pPr>
                        <a:lnSpc>
                          <a:spcPct val="115000"/>
                        </a:lnSpc>
                        <a:spcAft>
                          <a:spcPts val="0"/>
                        </a:spcAft>
                      </a:pPr>
                      <a:r>
                        <a:rPr lang="sl-SI" sz="140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Igrače naših babic in dedkov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oktober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02">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Bližajo se prazniki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december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5">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Pust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februar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796259401"/>
              </p:ext>
            </p:extLst>
          </p:nvPr>
        </p:nvGraphicFramePr>
        <p:xfrm>
          <a:off x="827584" y="3789040"/>
          <a:ext cx="7632848" cy="2699004"/>
        </p:xfrm>
        <a:graphic>
          <a:graphicData uri="http://schemas.openxmlformats.org/drawingml/2006/table">
            <a:tbl>
              <a:tblPr firstRow="1" firstCol="1" bandRow="1"/>
              <a:tblGrid>
                <a:gridCol w="248920"/>
                <a:gridCol w="3927544"/>
                <a:gridCol w="1440160"/>
                <a:gridCol w="2016224"/>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TEMA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ČAS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KRAJ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Simbioza giba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26. 9. 2015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Pohod okrog Resenika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oktober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Zimske radosti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januar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Plavanje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maj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Terme Ptuj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Pohod – Gozdna učna pot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a:effectLst/>
                          <a:latin typeface="Cambria"/>
                          <a:ea typeface="Times New Roman"/>
                          <a:cs typeface="Times New Roman"/>
                        </a:rPr>
                        <a:t>junij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dirty="0">
                          <a:effectLst/>
                          <a:latin typeface="Cambria"/>
                          <a:ea typeface="Times New Roman"/>
                          <a:cs typeface="Times New Roman"/>
                        </a:rPr>
                        <a:t>Žetale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82945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2.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smtClean="0">
                <a:latin typeface="Cambria"/>
                <a:ea typeface="Times New Roman"/>
                <a:cs typeface="Times New Roman"/>
              </a:rPr>
              <a:t>NARAVOSLOVNI DNEVI</a:t>
            </a:r>
            <a:endParaRPr lang="sl-SI" sz="1600" b="1" dirty="0">
              <a:latin typeface="Cambria"/>
              <a:ea typeface="Times New Roman"/>
              <a:cs typeface="Times New Roman"/>
            </a:endParaRP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ŠPORTNI DNEVI</a:t>
            </a: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946304949"/>
              </p:ext>
            </p:extLst>
          </p:nvPr>
        </p:nvGraphicFramePr>
        <p:xfrm>
          <a:off x="827584" y="1772816"/>
          <a:ext cx="7632848" cy="1717548"/>
        </p:xfrm>
        <a:graphic>
          <a:graphicData uri="http://schemas.openxmlformats.org/drawingml/2006/table">
            <a:tbl>
              <a:tblPr firstRow="1" firstCol="1" bandRow="1"/>
              <a:tblGrid>
                <a:gridCol w="248920"/>
                <a:gridCol w="1911320"/>
                <a:gridCol w="3384376"/>
                <a:gridCol w="2088232"/>
              </a:tblGrid>
              <a:tr h="0">
                <a:tc>
                  <a:txBody>
                    <a:bodyPr/>
                    <a:lstStyle/>
                    <a:p>
                      <a:pPr>
                        <a:lnSpc>
                          <a:spcPct val="115000"/>
                        </a:lnSpc>
                        <a:spcAft>
                          <a:spcPts val="0"/>
                        </a:spcAft>
                      </a:pPr>
                      <a:r>
                        <a:rPr lang="sl-SI" sz="14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4.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5.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6.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0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Zdravstvena vzgoja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Zdravstvena vzgoja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Zdravstvena vzgoja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02">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solidFill>
                            <a:srgbClr val="000000"/>
                          </a:solidFill>
                          <a:effectLst/>
                          <a:latin typeface="Cambria"/>
                          <a:ea typeface="Times New Roman"/>
                          <a:cs typeface="Times New Roman"/>
                        </a:rPr>
                        <a:t>LŠN – v pasu bibavice</a:t>
                      </a:r>
                      <a:endParaRPr lang="sl-SI" sz="1400">
                        <a:effectLst/>
                        <a:latin typeface="Cambria"/>
                        <a:ea typeface="Times New Roman"/>
                        <a:cs typeface="Times New Roman"/>
                      </a:endParaRPr>
                    </a:p>
                    <a:p>
                      <a:pPr algn="ctr">
                        <a:lnSpc>
                          <a:spcPct val="115000"/>
                        </a:lnSpc>
                        <a:spcAft>
                          <a:spcPts val="0"/>
                        </a:spcAft>
                      </a:pPr>
                      <a:r>
                        <a:rPr lang="sl-SI" sz="1400">
                          <a:solidFill>
                            <a:srgbClr val="000000"/>
                          </a:solidFill>
                          <a:effectLst/>
                          <a:latin typeface="Cambria"/>
                          <a:ea typeface="Times New Roman"/>
                          <a:cs typeface="Times New Roman"/>
                        </a:rPr>
                        <a:t>junij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Čebele</a:t>
                      </a:r>
                    </a:p>
                    <a:p>
                      <a:pPr algn="ctr">
                        <a:lnSpc>
                          <a:spcPct val="115000"/>
                        </a:lnSpc>
                        <a:spcAft>
                          <a:spcPts val="0"/>
                        </a:spcAft>
                      </a:pPr>
                      <a:r>
                        <a:rPr lang="sl-SI" sz="1400">
                          <a:effectLst/>
                          <a:latin typeface="Cambria"/>
                          <a:ea typeface="Times New Roman"/>
                          <a:cs typeface="Times New Roman"/>
                        </a:rPr>
                        <a:t>torek, 6. 10.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Čebele</a:t>
                      </a:r>
                    </a:p>
                    <a:p>
                      <a:pPr algn="ctr">
                        <a:lnSpc>
                          <a:spcPct val="115000"/>
                        </a:lnSpc>
                        <a:spcAft>
                          <a:spcPts val="0"/>
                        </a:spcAft>
                      </a:pPr>
                      <a:r>
                        <a:rPr lang="sl-SI" sz="1400">
                          <a:effectLst/>
                          <a:latin typeface="Cambria"/>
                          <a:ea typeface="Times New Roman"/>
                          <a:cs typeface="Times New Roman"/>
                        </a:rPr>
                        <a:t>torek, 6. 10.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5">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solidFill>
                            <a:srgbClr val="000000"/>
                          </a:solidFill>
                          <a:effectLst/>
                          <a:latin typeface="Cambria"/>
                          <a:ea typeface="Times New Roman"/>
                          <a:cs typeface="Times New Roman"/>
                        </a:rPr>
                        <a:t>LŠN – morska obala</a:t>
                      </a:r>
                      <a:endParaRPr lang="sl-SI" sz="1400">
                        <a:effectLst/>
                        <a:latin typeface="Cambria"/>
                        <a:ea typeface="Times New Roman"/>
                        <a:cs typeface="Times New Roman"/>
                      </a:endParaRPr>
                    </a:p>
                    <a:p>
                      <a:pPr algn="ctr">
                        <a:lnSpc>
                          <a:spcPct val="115000"/>
                        </a:lnSpc>
                        <a:spcAft>
                          <a:spcPts val="0"/>
                        </a:spcAft>
                      </a:pPr>
                      <a:r>
                        <a:rPr lang="sl-SI" sz="1400">
                          <a:solidFill>
                            <a:srgbClr val="000000"/>
                          </a:solidFill>
                          <a:effectLst/>
                          <a:latin typeface="Cambria"/>
                          <a:ea typeface="Times New Roman"/>
                          <a:cs typeface="Times New Roman"/>
                        </a:rPr>
                        <a:t> junij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Izlet v naravno pokrajino </a:t>
                      </a:r>
                      <a:r>
                        <a:rPr lang="sl-SI" sz="1400">
                          <a:solidFill>
                            <a:srgbClr val="000000"/>
                          </a:solidFill>
                          <a:effectLst/>
                          <a:latin typeface="Cambria"/>
                          <a:ea typeface="Times New Roman"/>
                          <a:cs typeface="Times New Roman"/>
                        </a:rPr>
                        <a:t>(Ljubljana)</a:t>
                      </a:r>
                      <a:r>
                        <a:rPr lang="sl-SI" sz="1400">
                          <a:effectLst/>
                          <a:latin typeface="Cambria"/>
                          <a:ea typeface="Times New Roman"/>
                          <a:cs typeface="Times New Roman"/>
                        </a:rPr>
                        <a:t> 1. triada in 5.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Favna in flora v Kranjski Gori – ZŠN/marec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14926972"/>
              </p:ext>
            </p:extLst>
          </p:nvPr>
        </p:nvGraphicFramePr>
        <p:xfrm>
          <a:off x="827584" y="3789040"/>
          <a:ext cx="7632848" cy="2699004"/>
        </p:xfrm>
        <a:graphic>
          <a:graphicData uri="http://schemas.openxmlformats.org/drawingml/2006/table">
            <a:tbl>
              <a:tblPr firstRow="1" firstCol="1" bandRow="1"/>
              <a:tblGrid>
                <a:gridCol w="248920"/>
                <a:gridCol w="2199352"/>
                <a:gridCol w="2808312"/>
                <a:gridCol w="2376264"/>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4.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5.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6.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Simbioza giba</a:t>
                      </a:r>
                    </a:p>
                    <a:p>
                      <a:pPr algn="ctr">
                        <a:lnSpc>
                          <a:spcPct val="115000"/>
                        </a:lnSpc>
                        <a:spcAft>
                          <a:spcPts val="0"/>
                        </a:spcAft>
                      </a:pPr>
                      <a:r>
                        <a:rPr lang="sl-SI" sz="140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Simbioza giba</a:t>
                      </a:r>
                    </a:p>
                    <a:p>
                      <a:pPr algn="ctr">
                        <a:lnSpc>
                          <a:spcPct val="115000"/>
                        </a:lnSpc>
                        <a:spcAft>
                          <a:spcPts val="0"/>
                        </a:spcAft>
                      </a:pPr>
                      <a:r>
                        <a:rPr lang="sl-SI" sz="1400" dirty="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Simbioza giba</a:t>
                      </a:r>
                    </a:p>
                    <a:p>
                      <a:pPr algn="ctr">
                        <a:lnSpc>
                          <a:spcPct val="115000"/>
                        </a:lnSpc>
                        <a:spcAft>
                          <a:spcPts val="0"/>
                        </a:spcAft>
                      </a:pPr>
                      <a:r>
                        <a:rPr lang="sl-SI" sz="140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044">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Orientacija/Športne igre</a:t>
                      </a:r>
                    </a:p>
                    <a:p>
                      <a:pPr algn="ctr">
                        <a:lnSpc>
                          <a:spcPct val="115000"/>
                        </a:lnSpc>
                        <a:spcAft>
                          <a:spcPts val="0"/>
                        </a:spcAft>
                      </a:pPr>
                      <a:r>
                        <a:rPr lang="sl-SI" sz="1400" dirty="0">
                          <a:effectLst/>
                          <a:latin typeface="Cambria"/>
                          <a:ea typeface="Times New Roman"/>
                          <a:cs typeface="Times New Roman"/>
                        </a:rPr>
                        <a:t>petek, 16. oktober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Orientacija/Športne igre</a:t>
                      </a:r>
                    </a:p>
                    <a:p>
                      <a:pPr algn="ctr">
                        <a:lnSpc>
                          <a:spcPct val="115000"/>
                        </a:lnSpc>
                        <a:spcAft>
                          <a:spcPts val="0"/>
                        </a:spcAft>
                      </a:pPr>
                      <a:r>
                        <a:rPr lang="sl-SI" sz="1400" dirty="0">
                          <a:effectLst/>
                          <a:latin typeface="Cambria"/>
                          <a:ea typeface="Times New Roman"/>
                          <a:cs typeface="Times New Roman"/>
                        </a:rPr>
                        <a:t>petek, 16. oktober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Orientacija/Športne igre</a:t>
                      </a:r>
                    </a:p>
                    <a:p>
                      <a:pPr algn="ctr">
                        <a:lnSpc>
                          <a:spcPct val="115000"/>
                        </a:lnSpc>
                        <a:spcAft>
                          <a:spcPts val="0"/>
                        </a:spcAft>
                      </a:pPr>
                      <a:r>
                        <a:rPr lang="sl-SI" sz="1400" dirty="0">
                          <a:effectLst/>
                          <a:latin typeface="Cambria"/>
                          <a:ea typeface="Times New Roman"/>
                          <a:cs typeface="Times New Roman"/>
                        </a:rPr>
                        <a:t>petek, 16. oktober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ZIMSKE RADOSTI </a:t>
                      </a:r>
                    </a:p>
                    <a:p>
                      <a:pPr algn="ctr">
                        <a:lnSpc>
                          <a:spcPct val="115000"/>
                        </a:lnSpc>
                        <a:spcAft>
                          <a:spcPts val="0"/>
                        </a:spcAft>
                      </a:pPr>
                      <a:r>
                        <a:rPr lang="sl-SI" sz="1400">
                          <a:solidFill>
                            <a:srgbClr val="000000"/>
                          </a:solidFill>
                          <a:effectLst/>
                          <a:latin typeface="Cambria"/>
                          <a:ea typeface="Times New Roman"/>
                          <a:cs typeface="Times New Roman"/>
                        </a:rPr>
                        <a:t>januar 2016</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Bovling in fitnes – Ptuj</a:t>
                      </a:r>
                    </a:p>
                    <a:p>
                      <a:pPr algn="ctr">
                        <a:lnSpc>
                          <a:spcPct val="115000"/>
                        </a:lnSpc>
                        <a:spcAft>
                          <a:spcPts val="0"/>
                        </a:spcAft>
                      </a:pPr>
                      <a:r>
                        <a:rPr lang="sl-SI" sz="1400">
                          <a:effectLst/>
                          <a:latin typeface="Cambria"/>
                          <a:ea typeface="Times New Roman"/>
                          <a:cs typeface="Times New Roman"/>
                        </a:rPr>
                        <a:t>pon. – jan/feb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Bovling in fitnes – Ptuj</a:t>
                      </a:r>
                    </a:p>
                    <a:p>
                      <a:pPr algn="ctr">
                        <a:lnSpc>
                          <a:spcPct val="115000"/>
                        </a:lnSpc>
                        <a:spcAft>
                          <a:spcPts val="0"/>
                        </a:spcAft>
                      </a:pPr>
                      <a:r>
                        <a:rPr lang="sl-SI" sz="1400">
                          <a:effectLst/>
                          <a:latin typeface="Cambria"/>
                          <a:ea typeface="Times New Roman"/>
                          <a:cs typeface="Times New Roman"/>
                        </a:rPr>
                        <a:t>PON – jan/feb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LŠN – </a:t>
                      </a:r>
                      <a:r>
                        <a:rPr lang="sl-SI" sz="1400" dirty="0">
                          <a:solidFill>
                            <a:srgbClr val="000000"/>
                          </a:solidFill>
                          <a:effectLst/>
                          <a:latin typeface="Cambria"/>
                          <a:ea typeface="Times New Roman"/>
                          <a:cs typeface="Times New Roman"/>
                        </a:rPr>
                        <a:t>učenje in izpopolnjevanje </a:t>
                      </a:r>
                      <a:r>
                        <a:rPr lang="sl-SI" sz="1400" dirty="0" smtClean="0">
                          <a:solidFill>
                            <a:srgbClr val="000000"/>
                          </a:solidFill>
                          <a:effectLst/>
                          <a:latin typeface="Cambria"/>
                          <a:ea typeface="Times New Roman"/>
                          <a:cs typeface="Times New Roman"/>
                        </a:rPr>
                        <a:t>plavanja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solidFill>
                            <a:srgbClr val="000000"/>
                          </a:solidFill>
                          <a:effectLst/>
                          <a:latin typeface="Cambria"/>
                          <a:ea typeface="Times New Roman"/>
                          <a:cs typeface="Times New Roman"/>
                        </a:rPr>
                        <a:t>ZIMSKE RADOSTI </a:t>
                      </a:r>
                      <a:endParaRPr lang="sl-SI" sz="1400" dirty="0">
                        <a:effectLst/>
                        <a:latin typeface="Cambria"/>
                        <a:ea typeface="Times New Roman"/>
                        <a:cs typeface="Times New Roman"/>
                      </a:endParaRPr>
                    </a:p>
                    <a:p>
                      <a:pPr algn="ctr">
                        <a:lnSpc>
                          <a:spcPct val="115000"/>
                        </a:lnSpc>
                        <a:spcAft>
                          <a:spcPts val="0"/>
                        </a:spcAft>
                      </a:pPr>
                      <a:r>
                        <a:rPr lang="sl-SI" sz="1400" dirty="0">
                          <a:solidFill>
                            <a:srgbClr val="000000"/>
                          </a:solidFill>
                          <a:effectLst/>
                          <a:latin typeface="Cambria"/>
                          <a:ea typeface="Times New Roman"/>
                          <a:cs typeface="Times New Roman"/>
                        </a:rPr>
                        <a:t>januar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ZŠN – smučanje</a:t>
                      </a:r>
                    </a:p>
                    <a:p>
                      <a:pPr algn="ctr">
                        <a:lnSpc>
                          <a:spcPct val="115000"/>
                        </a:lnSpc>
                        <a:spcAft>
                          <a:spcPts val="0"/>
                        </a:spcAft>
                      </a:pPr>
                      <a:r>
                        <a:rPr lang="sl-SI" sz="1400" dirty="0">
                          <a:effectLst/>
                          <a:latin typeface="Cambria"/>
                          <a:ea typeface="Times New Roman"/>
                          <a:cs typeface="Times New Roman"/>
                        </a:rPr>
                        <a:t>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LŠN – </a:t>
                      </a:r>
                      <a:r>
                        <a:rPr lang="sl-SI" sz="1400">
                          <a:solidFill>
                            <a:srgbClr val="000000"/>
                          </a:solidFill>
                          <a:effectLst/>
                          <a:latin typeface="Cambria"/>
                          <a:ea typeface="Times New Roman"/>
                          <a:cs typeface="Times New Roman"/>
                        </a:rPr>
                        <a:t>končno preverjanje plavanja</a:t>
                      </a:r>
                      <a:r>
                        <a:rPr lang="sl-SI" sz="1400">
                          <a:effectLst/>
                          <a:latin typeface="Cambria"/>
                          <a:ea typeface="Times New Roman"/>
                          <a:cs typeface="Times New Roman"/>
                        </a:rPr>
                        <a:t> – junij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smtClean="0">
                          <a:effectLst/>
                          <a:latin typeface="Cambria"/>
                          <a:ea typeface="Times New Roman"/>
                          <a:cs typeface="Times New Roman"/>
                        </a:rPr>
                        <a:t>KOLESARJENJE</a:t>
                      </a:r>
                    </a:p>
                    <a:p>
                      <a:pPr algn="ctr">
                        <a:lnSpc>
                          <a:spcPct val="115000"/>
                        </a:lnSpc>
                        <a:spcAft>
                          <a:spcPts val="0"/>
                        </a:spcAft>
                      </a:pPr>
                      <a:r>
                        <a:rPr lang="sl-SI" sz="1400" dirty="0" smtClean="0">
                          <a:effectLst/>
                          <a:latin typeface="Cambria"/>
                          <a:ea typeface="Times New Roman"/>
                          <a:cs typeface="Times New Roman"/>
                        </a:rPr>
                        <a:t>maj 2016</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ZŠN – tek na smučeh</a:t>
                      </a:r>
                    </a:p>
                    <a:p>
                      <a:pPr algn="ctr">
                        <a:lnSpc>
                          <a:spcPct val="115000"/>
                        </a:lnSpc>
                        <a:spcAft>
                          <a:spcPts val="0"/>
                        </a:spcAft>
                      </a:pPr>
                      <a:r>
                        <a:rPr lang="sl-SI" sz="1400" dirty="0">
                          <a:effectLst/>
                          <a:latin typeface="Cambria"/>
                          <a:ea typeface="Times New Roman"/>
                          <a:cs typeface="Times New Roman"/>
                        </a:rPr>
                        <a:t>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9274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2.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smtClean="0">
                <a:latin typeface="Cambria"/>
                <a:ea typeface="Times New Roman"/>
                <a:cs typeface="Times New Roman"/>
              </a:rPr>
              <a:t>KULTURNI DNEVI</a:t>
            </a:r>
            <a:endParaRPr lang="sl-SI" sz="1600" b="1" dirty="0">
              <a:latin typeface="Cambria"/>
              <a:ea typeface="Times New Roman"/>
              <a:cs typeface="Times New Roman"/>
            </a:endParaRP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TEHNIŠKI DNEVI</a:t>
            </a: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2895840048"/>
              </p:ext>
            </p:extLst>
          </p:nvPr>
        </p:nvGraphicFramePr>
        <p:xfrm>
          <a:off x="827584" y="1772816"/>
          <a:ext cx="7632848" cy="1717548"/>
        </p:xfrm>
        <a:graphic>
          <a:graphicData uri="http://schemas.openxmlformats.org/drawingml/2006/table">
            <a:tbl>
              <a:tblPr firstRow="1" firstCol="1" bandRow="1"/>
              <a:tblGrid>
                <a:gridCol w="248920"/>
                <a:gridCol w="3279472"/>
                <a:gridCol w="2016224"/>
                <a:gridCol w="2088232"/>
              </a:tblGrid>
              <a:tr h="0">
                <a:tc>
                  <a:txBody>
                    <a:bodyPr/>
                    <a:lstStyle/>
                    <a:p>
                      <a:pPr>
                        <a:lnSpc>
                          <a:spcPct val="115000"/>
                        </a:lnSpc>
                        <a:spcAft>
                          <a:spcPts val="0"/>
                        </a:spcAft>
                      </a:pPr>
                      <a:r>
                        <a:rPr lang="sl-SI" sz="14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4.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5.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6.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3">
                <a:tc>
                  <a:txBody>
                    <a:bodyPr/>
                    <a:lstStyle/>
                    <a:p>
                      <a:pPr>
                        <a:lnSpc>
                          <a:spcPct val="115000"/>
                        </a:lnSpc>
                        <a:spcAft>
                          <a:spcPts val="0"/>
                        </a:spcAft>
                      </a:pPr>
                      <a:r>
                        <a:rPr lang="sl-SI" sz="140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Praznovanje kulturne dediščine –  Žetalska gostija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02">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solidFill>
                            <a:srgbClr val="000000"/>
                          </a:solidFill>
                          <a:effectLst/>
                          <a:latin typeface="Cambria"/>
                          <a:ea typeface="Times New Roman"/>
                          <a:cs typeface="Times New Roman"/>
                        </a:rPr>
                        <a:t>Zaključek koledarskega leta</a:t>
                      </a:r>
                      <a:endParaRPr lang="sl-SI" sz="1400">
                        <a:effectLst/>
                        <a:latin typeface="Cambria"/>
                        <a:ea typeface="Times New Roman"/>
                        <a:cs typeface="Times New Roman"/>
                      </a:endParaRPr>
                    </a:p>
                    <a:p>
                      <a:pPr>
                        <a:lnSpc>
                          <a:spcPct val="115000"/>
                        </a:lnSpc>
                        <a:spcAft>
                          <a:spcPts val="0"/>
                        </a:spcAft>
                      </a:pPr>
                      <a:r>
                        <a:rPr lang="sl-SI" sz="1400">
                          <a:effectLst/>
                          <a:latin typeface="Cambria"/>
                          <a:ea typeface="Times New Roman"/>
                          <a:cs typeface="Times New Roman"/>
                        </a:rPr>
                        <a:t> –  december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Zaključek koledarskega leta – december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Gledališče – Maribor</a:t>
                      </a:r>
                    </a:p>
                    <a:p>
                      <a:pPr algn="ctr">
                        <a:lnSpc>
                          <a:spcPct val="115000"/>
                        </a:lnSpc>
                        <a:spcAft>
                          <a:spcPts val="0"/>
                        </a:spcAft>
                      </a:pPr>
                      <a:r>
                        <a:rPr lang="sl-SI" sz="1400">
                          <a:effectLst/>
                          <a:latin typeface="Cambria"/>
                          <a:ea typeface="Times New Roman"/>
                          <a:cs typeface="Times New Roman"/>
                        </a:rPr>
                        <a:t>feb./mar. 2016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5">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Zaključek šolskega leta –  junij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Gledališče – Maribor</a:t>
                      </a:r>
                    </a:p>
                    <a:p>
                      <a:pPr algn="ctr">
                        <a:lnSpc>
                          <a:spcPct val="115000"/>
                        </a:lnSpc>
                        <a:spcAft>
                          <a:spcPts val="0"/>
                        </a:spcAft>
                      </a:pPr>
                      <a:r>
                        <a:rPr lang="sl-SI" sz="1400">
                          <a:effectLst/>
                          <a:latin typeface="Cambria"/>
                          <a:ea typeface="Times New Roman"/>
                          <a:cs typeface="Times New Roman"/>
                        </a:rPr>
                        <a:t>feb./mar.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ZŠN – 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028768616"/>
              </p:ext>
            </p:extLst>
          </p:nvPr>
        </p:nvGraphicFramePr>
        <p:xfrm>
          <a:off x="755576" y="4005064"/>
          <a:ext cx="7632848" cy="2208276"/>
        </p:xfrm>
        <a:graphic>
          <a:graphicData uri="http://schemas.openxmlformats.org/drawingml/2006/table">
            <a:tbl>
              <a:tblPr firstRow="1" firstCol="1" bandRow="1"/>
              <a:tblGrid>
                <a:gridCol w="248920"/>
                <a:gridCol w="3351480"/>
                <a:gridCol w="2016224"/>
                <a:gridCol w="2016224"/>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4.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5.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6.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Pust - 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Otroška varnostna olimpijada – maj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Pust</a:t>
                      </a:r>
                    </a:p>
                    <a:p>
                      <a:pPr algn="ctr">
                        <a:lnSpc>
                          <a:spcPct val="115000"/>
                        </a:lnSpc>
                        <a:spcAft>
                          <a:spcPts val="0"/>
                        </a:spcAft>
                      </a:pPr>
                      <a:r>
                        <a:rPr lang="sl-SI" sz="1400">
                          <a:effectLst/>
                          <a:latin typeface="Cambria"/>
                          <a:ea typeface="Times New Roman"/>
                          <a:cs typeface="Times New Roman"/>
                        </a:rPr>
                        <a:t>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Pust</a:t>
                      </a:r>
                    </a:p>
                    <a:p>
                      <a:pPr algn="ctr">
                        <a:lnSpc>
                          <a:spcPct val="115000"/>
                        </a:lnSpc>
                        <a:spcAft>
                          <a:spcPts val="0"/>
                        </a:spcAft>
                      </a:pPr>
                      <a:r>
                        <a:rPr lang="sl-SI" sz="1400">
                          <a:effectLst/>
                          <a:latin typeface="Cambria"/>
                          <a:ea typeface="Times New Roman"/>
                          <a:cs typeface="Times New Roman"/>
                        </a:rPr>
                        <a:t>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LŠN – </a:t>
                      </a:r>
                      <a:r>
                        <a:rPr lang="sl-SI" sz="1400">
                          <a:solidFill>
                            <a:srgbClr val="000000"/>
                          </a:solidFill>
                          <a:effectLst/>
                          <a:latin typeface="Cambria"/>
                          <a:ea typeface="Times New Roman"/>
                          <a:cs typeface="Times New Roman"/>
                        </a:rPr>
                        <a:t>izdelki iz papirja, risanje ob obali - </a:t>
                      </a:r>
                      <a:r>
                        <a:rPr lang="sl-SI" sz="1400">
                          <a:effectLst/>
                          <a:latin typeface="Cambria"/>
                          <a:ea typeface="Times New Roman"/>
                          <a:cs typeface="Times New Roman"/>
                        </a:rPr>
                        <a:t>junij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Moje kolo </a:t>
                      </a:r>
                    </a:p>
                    <a:p>
                      <a:pPr algn="ctr">
                        <a:lnSpc>
                          <a:spcPct val="115000"/>
                        </a:lnSpc>
                        <a:spcAft>
                          <a:spcPts val="0"/>
                        </a:spcAft>
                      </a:pPr>
                      <a:r>
                        <a:rPr lang="sl-SI" sz="1400">
                          <a:effectLst/>
                          <a:latin typeface="Cambria"/>
                          <a:ea typeface="Times New Roman"/>
                          <a:cs typeface="Times New Roman"/>
                        </a:rPr>
                        <a:t>april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ZŠN – 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927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692696"/>
            <a:ext cx="7456792" cy="1143000"/>
          </a:xfrm>
        </p:spPr>
        <p:txBody>
          <a:bodyPr>
            <a:normAutofit fontScale="90000"/>
          </a:bodyPr>
          <a:lstStyle/>
          <a:p>
            <a:pPr>
              <a:lnSpc>
                <a:spcPct val="115000"/>
              </a:lnSpc>
              <a:spcAft>
                <a:spcPts val="1000"/>
              </a:spcAft>
            </a:pPr>
            <a:r>
              <a:rPr lang="sl-SI" b="1" dirty="0">
                <a:latin typeface="Arial Rounded MT Bold" pitchFamily="34" charset="0"/>
                <a:ea typeface="Times New Roman"/>
                <a:cs typeface="Times New Roman"/>
              </a:rPr>
              <a:t>PODATKI O ŠOLI</a:t>
            </a:r>
            <a:r>
              <a:rPr lang="sl-SI" sz="3200" dirty="0">
                <a:latin typeface="Cambria"/>
                <a:ea typeface="Times New Roman"/>
                <a:cs typeface="Times New Roman"/>
              </a:rPr>
              <a:t/>
            </a:r>
            <a:br>
              <a:rPr lang="sl-SI" sz="3200" dirty="0">
                <a:latin typeface="Cambria"/>
                <a:ea typeface="Times New Roman"/>
                <a:cs typeface="Times New Roman"/>
              </a:rPr>
            </a:br>
            <a:endParaRPr lang="sl-SI" dirty="0"/>
          </a:p>
        </p:txBody>
      </p:sp>
      <p:sp>
        <p:nvSpPr>
          <p:cNvPr id="3" name="Ograda vsebine 2"/>
          <p:cNvSpPr>
            <a:spLocks noGrp="1"/>
          </p:cNvSpPr>
          <p:nvPr>
            <p:ph idx="1"/>
          </p:nvPr>
        </p:nvSpPr>
        <p:spPr>
          <a:xfrm>
            <a:off x="467544" y="1196752"/>
            <a:ext cx="8208912" cy="5328592"/>
          </a:xfrm>
        </p:spPr>
        <p:txBody>
          <a:bodyPr>
            <a:noAutofit/>
          </a:bodyPr>
          <a:lstStyle/>
          <a:p>
            <a:pPr>
              <a:lnSpc>
                <a:spcPct val="115000"/>
              </a:lnSpc>
              <a:spcAft>
                <a:spcPts val="1000"/>
              </a:spcAft>
            </a:pPr>
            <a:r>
              <a:rPr lang="sl-SI" sz="1800" i="1" dirty="0">
                <a:solidFill>
                  <a:schemeClr val="accent1"/>
                </a:solidFill>
                <a:latin typeface="Arial Rounded MT Bold" pitchFamily="34" charset="0"/>
                <a:ea typeface="Times New Roman"/>
                <a:cs typeface="Times New Roman"/>
              </a:rPr>
              <a:t>UPRAVLJANJE ŠOLE</a:t>
            </a:r>
            <a:endParaRPr lang="sl-SI" sz="1800" dirty="0">
              <a:solidFill>
                <a:schemeClr val="accent1"/>
              </a:solidFill>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Ravnateljica:		</a:t>
            </a:r>
            <a:r>
              <a:rPr lang="sl-SI" sz="1800" i="1" dirty="0" smtClean="0">
                <a:latin typeface="Arial Rounded MT Bold" pitchFamily="34" charset="0"/>
                <a:ea typeface="Times New Roman"/>
                <a:cs typeface="Times New Roman"/>
              </a:rPr>
              <a:t>                dr</a:t>
            </a:r>
            <a:r>
              <a:rPr lang="sl-SI" sz="1800" i="1" dirty="0">
                <a:latin typeface="Arial Rounded MT Bold" pitchFamily="34" charset="0"/>
                <a:ea typeface="Times New Roman"/>
                <a:cs typeface="Times New Roman"/>
              </a:rPr>
              <a:t>. Silvestra Klemenčič</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Tajnica, računovodkinja:	Ema Vogrinc </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smtClean="0">
                <a:latin typeface="Arial Rounded MT Bold" pitchFamily="34" charset="0"/>
                <a:ea typeface="Times New Roman"/>
                <a:cs typeface="Times New Roman"/>
              </a:rPr>
              <a:t>Telefon - Ravnateljica</a:t>
            </a:r>
            <a:r>
              <a:rPr lang="sl-SI" sz="1800" i="1" dirty="0">
                <a:latin typeface="Arial Rounded MT Bold" pitchFamily="34" charset="0"/>
                <a:ea typeface="Times New Roman"/>
                <a:cs typeface="Times New Roman"/>
              </a:rPr>
              <a:t>:	</a:t>
            </a:r>
            <a:r>
              <a:rPr lang="sl-SI" sz="1800" i="1" dirty="0" smtClean="0">
                <a:latin typeface="Arial Rounded MT Bold" pitchFamily="34" charset="0"/>
                <a:ea typeface="Times New Roman"/>
                <a:cs typeface="Times New Roman"/>
              </a:rPr>
              <a:t>                02 </a:t>
            </a:r>
            <a:r>
              <a:rPr lang="sl-SI" sz="1800" i="1" dirty="0">
                <a:latin typeface="Arial Rounded MT Bold" pitchFamily="34" charset="0"/>
                <a:ea typeface="Times New Roman"/>
                <a:cs typeface="Times New Roman"/>
              </a:rPr>
              <a:t>761 99 13</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Tajništvo:			02 761 99 10</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Faks:			</a:t>
            </a:r>
            <a:r>
              <a:rPr lang="sl-SI" sz="1800" i="1" dirty="0" smtClean="0">
                <a:latin typeface="Arial Rounded MT Bold" pitchFamily="34" charset="0"/>
                <a:ea typeface="Times New Roman"/>
                <a:cs typeface="Times New Roman"/>
              </a:rPr>
              <a:t>               02 </a:t>
            </a:r>
            <a:r>
              <a:rPr lang="sl-SI" sz="1800" i="1" dirty="0">
                <a:latin typeface="Arial Rounded MT Bold" pitchFamily="34" charset="0"/>
                <a:ea typeface="Times New Roman"/>
                <a:cs typeface="Times New Roman"/>
              </a:rPr>
              <a:t>761 99 25</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Spletna stran: 	</a:t>
            </a:r>
            <a:r>
              <a:rPr lang="sl-SI" sz="1800" i="1" dirty="0" smtClean="0">
                <a:latin typeface="Arial Rounded MT Bold" pitchFamily="34" charset="0"/>
                <a:ea typeface="Times New Roman"/>
                <a:cs typeface="Times New Roman"/>
              </a:rPr>
              <a:t>                              </a:t>
            </a:r>
            <a:r>
              <a:rPr lang="sl-SI" sz="1800" i="1" dirty="0" err="1" smtClean="0">
                <a:latin typeface="Arial Rounded MT Bold" pitchFamily="34" charset="0"/>
                <a:ea typeface="Times New Roman"/>
                <a:cs typeface="Times New Roman"/>
              </a:rPr>
              <a:t>www.zetale.si/os</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E-</a:t>
            </a:r>
            <a:r>
              <a:rPr lang="sl-SI" sz="1800" i="1" dirty="0" err="1">
                <a:latin typeface="Arial Rounded MT Bold" pitchFamily="34" charset="0"/>
                <a:ea typeface="Times New Roman"/>
                <a:cs typeface="Times New Roman"/>
              </a:rPr>
              <a:t>mail</a:t>
            </a:r>
            <a:r>
              <a:rPr lang="sl-SI" sz="1800" i="1" dirty="0">
                <a:latin typeface="Arial Rounded MT Bold" pitchFamily="34" charset="0"/>
                <a:ea typeface="Times New Roman"/>
                <a:cs typeface="Times New Roman"/>
              </a:rPr>
              <a:t>: 		</a:t>
            </a:r>
            <a:r>
              <a:rPr lang="sl-SI" sz="1800" i="1" dirty="0" smtClean="0">
                <a:latin typeface="Arial Rounded MT Bold" pitchFamily="34" charset="0"/>
                <a:ea typeface="Times New Roman"/>
                <a:cs typeface="Times New Roman"/>
              </a:rPr>
              <a:t>                             </a:t>
            </a:r>
            <a:r>
              <a:rPr lang="sl-SI" sz="1800" i="1" dirty="0" err="1" smtClean="0">
                <a:latin typeface="Arial Rounded MT Bold" pitchFamily="34" charset="0"/>
                <a:ea typeface="Times New Roman"/>
                <a:cs typeface="Times New Roman"/>
              </a:rPr>
              <a:t>os.zetale@guest.arnes.si</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TRR: 		</a:t>
            </a:r>
            <a:r>
              <a:rPr lang="sl-SI" sz="1800" i="1" dirty="0" smtClean="0">
                <a:latin typeface="Arial Rounded MT Bold" pitchFamily="34" charset="0"/>
                <a:ea typeface="Times New Roman"/>
                <a:cs typeface="Times New Roman"/>
              </a:rPr>
              <a:t>                             01391-6030688204</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Davčna številka: </a:t>
            </a:r>
            <a:r>
              <a:rPr lang="sl-SI" sz="1800" i="1" dirty="0" smtClean="0">
                <a:latin typeface="Arial Rounded MT Bold" pitchFamily="34" charset="0"/>
                <a:ea typeface="Times New Roman"/>
                <a:cs typeface="Times New Roman"/>
              </a:rPr>
              <a:t>                            59442018</a:t>
            </a:r>
            <a:endParaRPr lang="sl-SI" sz="1800" dirty="0">
              <a:latin typeface="Arial Rounded MT Bold" pitchFamily="34" charset="0"/>
              <a:ea typeface="Times New Roman"/>
              <a:cs typeface="Times New Roman"/>
            </a:endParaRPr>
          </a:p>
          <a:p>
            <a:pPr marL="68580" indent="0">
              <a:lnSpc>
                <a:spcPct val="115000"/>
              </a:lnSpc>
              <a:spcAft>
                <a:spcPts val="1000"/>
              </a:spcAft>
              <a:buNone/>
            </a:pPr>
            <a:r>
              <a:rPr lang="sl-SI" sz="1800" i="1" dirty="0">
                <a:latin typeface="Arial Rounded MT Bold" pitchFamily="34" charset="0"/>
                <a:ea typeface="Times New Roman"/>
                <a:cs typeface="Times New Roman"/>
              </a:rPr>
              <a:t>Matična številka: 	</a:t>
            </a:r>
            <a:r>
              <a:rPr lang="sl-SI" sz="1800" i="1" dirty="0" smtClean="0">
                <a:latin typeface="Arial Rounded MT Bold" pitchFamily="34" charset="0"/>
                <a:ea typeface="Times New Roman"/>
                <a:cs typeface="Times New Roman"/>
              </a:rPr>
              <a:t>             5968330–000</a:t>
            </a:r>
            <a:endParaRPr lang="sl-SI" sz="1800" dirty="0">
              <a:latin typeface="Arial Rounded MT Bold" pitchFamily="34" charset="0"/>
              <a:ea typeface="Times New Roman"/>
              <a:cs typeface="Times New Roman"/>
            </a:endParaRPr>
          </a:p>
          <a:p>
            <a:endParaRPr lang="sl-SI" sz="18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2119363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3.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smtClean="0">
                <a:latin typeface="Cambria"/>
                <a:ea typeface="Times New Roman"/>
                <a:cs typeface="Times New Roman"/>
              </a:rPr>
              <a:t>NARAVOSLOVNI DNEVI</a:t>
            </a:r>
            <a:endParaRPr lang="sl-SI" sz="1600" b="1" dirty="0">
              <a:latin typeface="Cambria"/>
              <a:ea typeface="Times New Roman"/>
              <a:cs typeface="Times New Roman"/>
            </a:endParaRP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ŠPORTNI DNEVI</a:t>
            </a: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592965560"/>
              </p:ext>
            </p:extLst>
          </p:nvPr>
        </p:nvGraphicFramePr>
        <p:xfrm>
          <a:off x="827584" y="1772816"/>
          <a:ext cx="7632848" cy="1717548"/>
        </p:xfrm>
        <a:graphic>
          <a:graphicData uri="http://schemas.openxmlformats.org/drawingml/2006/table">
            <a:tbl>
              <a:tblPr firstRow="1" firstCol="1" bandRow="1"/>
              <a:tblGrid>
                <a:gridCol w="248920"/>
                <a:gridCol w="1839312"/>
                <a:gridCol w="3024336"/>
                <a:gridCol w="2520280"/>
              </a:tblGrid>
              <a:tr h="0">
                <a:tc>
                  <a:txBody>
                    <a:bodyPr/>
                    <a:lstStyle/>
                    <a:p>
                      <a:pPr>
                        <a:lnSpc>
                          <a:spcPct val="115000"/>
                        </a:lnSpc>
                        <a:spcAft>
                          <a:spcPts val="0"/>
                        </a:spcAft>
                      </a:pPr>
                      <a:r>
                        <a:rPr lang="sl-SI" sz="14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7.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8.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9.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0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Čebele</a:t>
                      </a:r>
                    </a:p>
                    <a:p>
                      <a:pPr algn="ctr">
                        <a:lnSpc>
                          <a:spcPct val="115000"/>
                        </a:lnSpc>
                        <a:spcAft>
                          <a:spcPts val="0"/>
                        </a:spcAft>
                      </a:pPr>
                      <a:r>
                        <a:rPr lang="sl-SI" sz="1400">
                          <a:effectLst/>
                          <a:latin typeface="Cambria"/>
                          <a:ea typeface="Times New Roman"/>
                          <a:cs typeface="Times New Roman"/>
                        </a:rPr>
                        <a:t>torek, 6. 10.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Čebele</a:t>
                      </a:r>
                    </a:p>
                    <a:p>
                      <a:pPr algn="ctr">
                        <a:lnSpc>
                          <a:spcPct val="115000"/>
                        </a:lnSpc>
                        <a:spcAft>
                          <a:spcPts val="0"/>
                        </a:spcAft>
                      </a:pPr>
                      <a:r>
                        <a:rPr lang="sl-SI" sz="1400">
                          <a:effectLst/>
                          <a:latin typeface="Cambria"/>
                          <a:ea typeface="Times New Roman"/>
                          <a:cs typeface="Times New Roman"/>
                        </a:rPr>
                        <a:t>torek, 6. 10.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Čebele</a:t>
                      </a:r>
                    </a:p>
                    <a:p>
                      <a:pPr algn="ctr">
                        <a:lnSpc>
                          <a:spcPct val="115000"/>
                        </a:lnSpc>
                        <a:spcAft>
                          <a:spcPts val="0"/>
                        </a:spcAft>
                      </a:pPr>
                      <a:r>
                        <a:rPr lang="sl-SI" sz="1400">
                          <a:effectLst/>
                          <a:latin typeface="Cambria"/>
                          <a:ea typeface="Times New Roman"/>
                          <a:cs typeface="Times New Roman"/>
                        </a:rPr>
                        <a:t>torek, 6. 10.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02">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Zdravstvena vzgoja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Favna in flora kraškega sveta – nar. tabor/marec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Favna in flora kraškega sveta – nar. tabor/marec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5">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Favna in flora v Kranjski Gori – </a:t>
                      </a:r>
                      <a:r>
                        <a:rPr lang="sl-SI" sz="1400" dirty="0" smtClean="0">
                          <a:effectLst/>
                          <a:latin typeface="Cambria"/>
                          <a:ea typeface="Times New Roman"/>
                          <a:cs typeface="Times New Roman"/>
                        </a:rPr>
                        <a:t>dec.</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Naravne znamenitosti kraškega sveta –naravoslovni tabor/dec.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Naravne znamenitosti kraškega sveta </a:t>
                      </a:r>
                      <a:r>
                        <a:rPr lang="sl-SI" sz="1400" dirty="0" smtClean="0">
                          <a:effectLst/>
                          <a:latin typeface="Cambria"/>
                          <a:ea typeface="Times New Roman"/>
                          <a:cs typeface="Times New Roman"/>
                        </a:rPr>
                        <a:t>– tabor/dec</a:t>
                      </a:r>
                      <a:r>
                        <a:rPr lang="sl-SI" sz="1400" dirty="0">
                          <a:effectLst/>
                          <a:latin typeface="Cambria"/>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436401144"/>
              </p:ext>
            </p:extLst>
          </p:nvPr>
        </p:nvGraphicFramePr>
        <p:xfrm>
          <a:off x="827584" y="3789040"/>
          <a:ext cx="7632848" cy="2699004"/>
        </p:xfrm>
        <a:graphic>
          <a:graphicData uri="http://schemas.openxmlformats.org/drawingml/2006/table">
            <a:tbl>
              <a:tblPr firstRow="1" firstCol="1" bandRow="1"/>
              <a:tblGrid>
                <a:gridCol w="248920"/>
                <a:gridCol w="2199352"/>
                <a:gridCol w="2808312"/>
                <a:gridCol w="2376264"/>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7.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8.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9.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Simbioza giba</a:t>
                      </a:r>
                    </a:p>
                    <a:p>
                      <a:pPr algn="ctr">
                        <a:lnSpc>
                          <a:spcPct val="115000"/>
                        </a:lnSpc>
                        <a:spcAft>
                          <a:spcPts val="0"/>
                        </a:spcAft>
                      </a:pPr>
                      <a:r>
                        <a:rPr lang="sl-SI" sz="140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Simbioza giba</a:t>
                      </a:r>
                    </a:p>
                    <a:p>
                      <a:pPr algn="ctr">
                        <a:lnSpc>
                          <a:spcPct val="115000"/>
                        </a:lnSpc>
                        <a:spcAft>
                          <a:spcPts val="0"/>
                        </a:spcAft>
                      </a:pPr>
                      <a:r>
                        <a:rPr lang="sl-SI" sz="140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Simbioza giba</a:t>
                      </a:r>
                    </a:p>
                    <a:p>
                      <a:pPr algn="ctr">
                        <a:lnSpc>
                          <a:spcPct val="115000"/>
                        </a:lnSpc>
                        <a:spcAft>
                          <a:spcPts val="0"/>
                        </a:spcAft>
                      </a:pPr>
                      <a:r>
                        <a:rPr lang="sl-SI" sz="1400">
                          <a:effectLst/>
                          <a:latin typeface="Cambria"/>
                          <a:ea typeface="Times New Roman"/>
                          <a:cs typeface="Times New Roman"/>
                        </a:rPr>
                        <a:t>sob., 26. september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044">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Bovling in fitnes – Ptuj</a:t>
                      </a:r>
                    </a:p>
                    <a:p>
                      <a:pPr algn="ctr">
                        <a:lnSpc>
                          <a:spcPct val="115000"/>
                        </a:lnSpc>
                        <a:spcAft>
                          <a:spcPts val="0"/>
                        </a:spcAft>
                      </a:pPr>
                      <a:r>
                        <a:rPr lang="sl-SI" sz="1400">
                          <a:effectLst/>
                          <a:latin typeface="Cambria"/>
                          <a:ea typeface="Times New Roman"/>
                          <a:cs typeface="Times New Roman"/>
                        </a:rPr>
                        <a:t>pon. – jan./feb.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Bovling in fitnes – Ptuj</a:t>
                      </a:r>
                    </a:p>
                    <a:p>
                      <a:pPr algn="ctr">
                        <a:lnSpc>
                          <a:spcPct val="115000"/>
                        </a:lnSpc>
                        <a:spcAft>
                          <a:spcPts val="0"/>
                        </a:spcAft>
                      </a:pPr>
                      <a:r>
                        <a:rPr lang="sl-SI" sz="1400">
                          <a:effectLst/>
                          <a:latin typeface="Cambria"/>
                          <a:ea typeface="Times New Roman"/>
                          <a:cs typeface="Times New Roman"/>
                        </a:rPr>
                        <a:t>pon. – jan./feb.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Bovling in fitnes – Ptuj</a:t>
                      </a:r>
                    </a:p>
                    <a:p>
                      <a:pPr algn="ctr">
                        <a:lnSpc>
                          <a:spcPct val="115000"/>
                        </a:lnSpc>
                        <a:spcAft>
                          <a:spcPts val="0"/>
                        </a:spcAft>
                      </a:pPr>
                      <a:r>
                        <a:rPr lang="sl-SI" sz="1400">
                          <a:effectLst/>
                          <a:latin typeface="Cambria"/>
                          <a:ea typeface="Times New Roman"/>
                          <a:cs typeface="Times New Roman"/>
                        </a:rPr>
                        <a:t>pon. – jan./feb.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Orientacija/Športne igre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 – pohod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 – pohod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ZŠN – smučanje</a:t>
                      </a:r>
                    </a:p>
                    <a:p>
                      <a:pPr algn="ctr">
                        <a:lnSpc>
                          <a:spcPct val="115000"/>
                        </a:lnSpc>
                        <a:spcAft>
                          <a:spcPts val="0"/>
                        </a:spcAft>
                      </a:pPr>
                      <a:r>
                        <a:rPr lang="sl-SI" sz="1400">
                          <a:effectLst/>
                          <a:latin typeface="Cambria"/>
                          <a:ea typeface="Times New Roman"/>
                          <a:cs typeface="Times New Roman"/>
                        </a:rPr>
                        <a:t>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Orientacija/Športne igre</a:t>
                      </a:r>
                    </a:p>
                    <a:p>
                      <a:pPr algn="ctr">
                        <a:lnSpc>
                          <a:spcPct val="115000"/>
                        </a:lnSpc>
                        <a:spcAft>
                          <a:spcPts val="0"/>
                        </a:spcAft>
                      </a:pPr>
                      <a:r>
                        <a:rPr lang="sl-SI" sz="1400">
                          <a:effectLst/>
                          <a:latin typeface="Cambria"/>
                          <a:ea typeface="Times New Roman"/>
                          <a:cs typeface="Times New Roman"/>
                        </a:rPr>
                        <a:t>petek, 16. oktober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Orientacija/Športne igre</a:t>
                      </a:r>
                    </a:p>
                    <a:p>
                      <a:pPr algn="ctr">
                        <a:lnSpc>
                          <a:spcPct val="115000"/>
                        </a:lnSpc>
                        <a:spcAft>
                          <a:spcPts val="0"/>
                        </a:spcAft>
                      </a:pPr>
                      <a:r>
                        <a:rPr lang="sl-SI" sz="1400">
                          <a:effectLst/>
                          <a:latin typeface="Cambria"/>
                          <a:ea typeface="Times New Roman"/>
                          <a:cs typeface="Times New Roman"/>
                        </a:rPr>
                        <a:t>petek, 16. oktober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ZŠN – tek na smučeh</a:t>
                      </a:r>
                    </a:p>
                    <a:p>
                      <a:pPr algn="ctr">
                        <a:lnSpc>
                          <a:spcPct val="115000"/>
                        </a:lnSpc>
                        <a:spcAft>
                          <a:spcPts val="0"/>
                        </a:spcAft>
                      </a:pPr>
                      <a:r>
                        <a:rPr lang="sl-SI" sz="1400">
                          <a:effectLst/>
                          <a:latin typeface="Cambria"/>
                          <a:ea typeface="Times New Roman"/>
                          <a:cs typeface="Times New Roman"/>
                        </a:rPr>
                        <a:t>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Pohod</a:t>
                      </a:r>
                    </a:p>
                    <a:p>
                      <a:pPr algn="ctr">
                        <a:lnSpc>
                          <a:spcPct val="115000"/>
                        </a:lnSpc>
                        <a:spcAft>
                          <a:spcPts val="0"/>
                        </a:spcAft>
                      </a:pPr>
                      <a:r>
                        <a:rPr lang="sl-SI" sz="1400">
                          <a:effectLst/>
                          <a:latin typeface="Cambria"/>
                          <a:ea typeface="Times New Roman"/>
                          <a:cs typeface="Times New Roman"/>
                        </a:rPr>
                        <a:t>Junij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Pohod</a:t>
                      </a:r>
                    </a:p>
                    <a:p>
                      <a:pPr algn="ctr">
                        <a:lnSpc>
                          <a:spcPct val="115000"/>
                        </a:lnSpc>
                        <a:spcAft>
                          <a:spcPts val="0"/>
                        </a:spcAft>
                      </a:pPr>
                      <a:r>
                        <a:rPr lang="sl-SI" sz="1400" dirty="0">
                          <a:effectLst/>
                          <a:latin typeface="Cambria"/>
                          <a:ea typeface="Times New Roman"/>
                          <a:cs typeface="Times New Roman"/>
                        </a:rPr>
                        <a:t>Junij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6011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DNEVI DEJAVNOSTI 3. TRIADA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600" b="1" dirty="0" smtClean="0">
                <a:latin typeface="Cambria"/>
                <a:ea typeface="Times New Roman"/>
                <a:cs typeface="Times New Roman"/>
              </a:rPr>
              <a:t>KULTURNI DNEVI</a:t>
            </a:r>
            <a:endParaRPr lang="sl-SI" sz="1600" b="1" dirty="0">
              <a:latin typeface="Cambria"/>
              <a:ea typeface="Times New Roman"/>
              <a:cs typeface="Times New Roman"/>
            </a:endParaRPr>
          </a:p>
          <a:p>
            <a:pPr marL="68580" lvl="0" indent="0">
              <a:lnSpc>
                <a:spcPct val="115000"/>
              </a:lnSpc>
              <a:spcAft>
                <a:spcPts val="1000"/>
              </a:spcAft>
              <a:buClr>
                <a:srgbClr val="94C600"/>
              </a:buClr>
              <a:buNone/>
            </a:pPr>
            <a:endParaRPr lang="sl-SI" sz="1600" i="1" dirty="0">
              <a:solidFill>
                <a:srgbClr val="3E3D2D"/>
              </a:solidFill>
              <a:latin typeface="Cambria" pitchFamily="18" charset="0"/>
              <a:ea typeface="Times New Roman"/>
              <a:cs typeface="Times New Roman"/>
            </a:endParaRPr>
          </a:p>
          <a:p>
            <a:pPr marL="68580" indent="0">
              <a:spcAft>
                <a:spcPts val="0"/>
              </a:spcAft>
              <a:buNone/>
            </a:pPr>
            <a:endParaRPr lang="sl-SI" sz="1600" b="1" dirty="0" smtClean="0">
              <a:latin typeface="Arial Rounded MT Bold" pitchFamily="34" charset="0"/>
              <a:ea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r>
              <a:rPr lang="sl-SI" sz="1600" b="1" dirty="0" smtClean="0">
                <a:latin typeface="Cambria" pitchFamily="18" charset="0"/>
                <a:ea typeface="Times New Roman"/>
              </a:rPr>
              <a:t>TEHNIŠKI DNEVI</a:t>
            </a: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557587170"/>
              </p:ext>
            </p:extLst>
          </p:nvPr>
        </p:nvGraphicFramePr>
        <p:xfrm>
          <a:off x="827584" y="1772816"/>
          <a:ext cx="7632848" cy="1717548"/>
        </p:xfrm>
        <a:graphic>
          <a:graphicData uri="http://schemas.openxmlformats.org/drawingml/2006/table">
            <a:tbl>
              <a:tblPr firstRow="1" firstCol="1" bandRow="1"/>
              <a:tblGrid>
                <a:gridCol w="248920"/>
                <a:gridCol w="3279472"/>
                <a:gridCol w="2016224"/>
                <a:gridCol w="2088232"/>
              </a:tblGrid>
              <a:tr h="0">
                <a:tc>
                  <a:txBody>
                    <a:bodyPr/>
                    <a:lstStyle/>
                    <a:p>
                      <a:pPr>
                        <a:lnSpc>
                          <a:spcPct val="115000"/>
                        </a:lnSpc>
                        <a:spcAft>
                          <a:spcPts val="0"/>
                        </a:spcAft>
                      </a:pPr>
                      <a:r>
                        <a:rPr lang="sl-SI" sz="14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7.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8.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9.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3">
                <a:tc>
                  <a:txBody>
                    <a:bodyPr/>
                    <a:lstStyle/>
                    <a:p>
                      <a:pPr>
                        <a:lnSpc>
                          <a:spcPct val="115000"/>
                        </a:lnSpc>
                        <a:spcAft>
                          <a:spcPts val="0"/>
                        </a:spcAft>
                      </a:pPr>
                      <a:r>
                        <a:rPr lang="sl-SI" sz="140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802">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ZŠN – 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a:t>
                      </a:r>
                    </a:p>
                    <a:p>
                      <a:pPr algn="ctr">
                        <a:lnSpc>
                          <a:spcPct val="115000"/>
                        </a:lnSpc>
                        <a:spcAft>
                          <a:spcPts val="0"/>
                        </a:spcAft>
                      </a:pPr>
                      <a:r>
                        <a:rPr lang="sl-SI" sz="1400">
                          <a:effectLst/>
                          <a:latin typeface="Cambria"/>
                          <a:ea typeface="Times New Roman"/>
                          <a:cs typeface="Times New Roman"/>
                        </a:rPr>
                        <a:t>nov./dec.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a:t>
                      </a:r>
                    </a:p>
                    <a:p>
                      <a:pPr algn="ctr">
                        <a:lnSpc>
                          <a:spcPct val="115000"/>
                        </a:lnSpc>
                        <a:spcAft>
                          <a:spcPts val="0"/>
                        </a:spcAft>
                      </a:pPr>
                      <a:r>
                        <a:rPr lang="sl-SI" sz="1400">
                          <a:effectLst/>
                          <a:latin typeface="Cambria"/>
                          <a:ea typeface="Times New Roman"/>
                          <a:cs typeface="Times New Roman"/>
                        </a:rPr>
                        <a:t>nov./dec.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5">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Gledališče – Maribor</a:t>
                      </a:r>
                    </a:p>
                    <a:p>
                      <a:pPr algn="ctr">
                        <a:lnSpc>
                          <a:spcPct val="115000"/>
                        </a:lnSpc>
                        <a:spcAft>
                          <a:spcPts val="0"/>
                        </a:spcAft>
                      </a:pPr>
                      <a:r>
                        <a:rPr lang="sl-SI" sz="1400">
                          <a:effectLst/>
                          <a:latin typeface="Cambria"/>
                          <a:ea typeface="Times New Roman"/>
                          <a:cs typeface="Times New Roman"/>
                        </a:rPr>
                        <a:t>feb./mar.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Gledališče – Maribor</a:t>
                      </a:r>
                    </a:p>
                    <a:p>
                      <a:pPr algn="ctr">
                        <a:lnSpc>
                          <a:spcPct val="115000"/>
                        </a:lnSpc>
                        <a:spcAft>
                          <a:spcPts val="0"/>
                        </a:spcAft>
                      </a:pPr>
                      <a:r>
                        <a:rPr lang="sl-SI" sz="1400">
                          <a:effectLst/>
                          <a:latin typeface="Cambria"/>
                          <a:ea typeface="Times New Roman"/>
                          <a:cs typeface="Times New Roman"/>
                        </a:rPr>
                        <a:t>feb./mar.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Gledališče – Maribor</a:t>
                      </a:r>
                    </a:p>
                    <a:p>
                      <a:pPr algn="ctr">
                        <a:lnSpc>
                          <a:spcPct val="115000"/>
                        </a:lnSpc>
                        <a:spcAft>
                          <a:spcPts val="0"/>
                        </a:spcAft>
                      </a:pPr>
                      <a:r>
                        <a:rPr lang="sl-SI" sz="1400" dirty="0">
                          <a:effectLst/>
                          <a:latin typeface="Cambria"/>
                          <a:ea typeface="Times New Roman"/>
                          <a:cs typeface="Times New Roman"/>
                        </a:rPr>
                        <a:t>feb./mar.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909079818"/>
              </p:ext>
            </p:extLst>
          </p:nvPr>
        </p:nvGraphicFramePr>
        <p:xfrm>
          <a:off x="755576" y="4005064"/>
          <a:ext cx="7632848" cy="2208276"/>
        </p:xfrm>
        <a:graphic>
          <a:graphicData uri="http://schemas.openxmlformats.org/drawingml/2006/table">
            <a:tbl>
              <a:tblPr firstRow="1" firstCol="1" bandRow="1"/>
              <a:tblGrid>
                <a:gridCol w="248920"/>
                <a:gridCol w="3351480"/>
                <a:gridCol w="2016224"/>
                <a:gridCol w="2016224"/>
              </a:tblGrid>
              <a:tr h="0">
                <a:tc>
                  <a:txBody>
                    <a:bodyPr/>
                    <a:lstStyle/>
                    <a:p>
                      <a:pPr>
                        <a:lnSpc>
                          <a:spcPct val="115000"/>
                        </a:lnSpc>
                        <a:spcAft>
                          <a:spcPts val="0"/>
                        </a:spcAft>
                      </a:pPr>
                      <a:r>
                        <a:rPr lang="sl-SI" sz="1200" dirty="0">
                          <a:effectLst/>
                          <a:latin typeface="Cambria"/>
                          <a:ea typeface="Times New Roman"/>
                          <a:cs typeface="Times New Roman"/>
                        </a:rPr>
                        <a:t> </a:t>
                      </a:r>
                      <a:endParaRPr lang="sl-SI" sz="11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7.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8.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dirty="0" smtClean="0">
                          <a:effectLst/>
                          <a:latin typeface="Cambria"/>
                          <a:ea typeface="Times New Roman"/>
                          <a:cs typeface="Times New Roman"/>
                        </a:rPr>
                        <a:t>9. RAZRED</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dirty="0">
                          <a:effectLst/>
                          <a:latin typeface="Cambria"/>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Žetalska gostija</a:t>
                      </a:r>
                    </a:p>
                    <a:p>
                      <a:pPr algn="ctr">
                        <a:lnSpc>
                          <a:spcPct val="115000"/>
                        </a:lnSpc>
                        <a:spcAft>
                          <a:spcPts val="0"/>
                        </a:spcAft>
                      </a:pPr>
                      <a:r>
                        <a:rPr lang="sl-SI" sz="1400">
                          <a:effectLst/>
                          <a:latin typeface="Cambria"/>
                          <a:ea typeface="Times New Roman"/>
                          <a:cs typeface="Times New Roman"/>
                        </a:rPr>
                        <a:t>sept./okt.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Bazar –  sreda, 25. 11.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ZŠN – marec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 nov./dec.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Naravoslovni tabor</a:t>
                      </a:r>
                    </a:p>
                    <a:p>
                      <a:pPr algn="ctr">
                        <a:lnSpc>
                          <a:spcPct val="115000"/>
                        </a:lnSpc>
                        <a:spcAft>
                          <a:spcPts val="0"/>
                        </a:spcAft>
                      </a:pPr>
                      <a:r>
                        <a:rPr lang="sl-SI" sz="1400">
                          <a:effectLst/>
                          <a:latin typeface="Cambria"/>
                          <a:ea typeface="Times New Roman"/>
                          <a:cs typeface="Times New Roman"/>
                        </a:rPr>
                        <a:t>nov./dec.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400">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Pust</a:t>
                      </a:r>
                    </a:p>
                    <a:p>
                      <a:pPr algn="ctr">
                        <a:lnSpc>
                          <a:spcPct val="115000"/>
                        </a:lnSpc>
                        <a:spcAft>
                          <a:spcPts val="0"/>
                        </a:spcAft>
                      </a:pPr>
                      <a:r>
                        <a:rPr lang="sl-SI" sz="1400">
                          <a:effectLst/>
                          <a:latin typeface="Cambria"/>
                          <a:ea typeface="Times New Roman"/>
                          <a:cs typeface="Times New Roman"/>
                        </a:rPr>
                        <a:t>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a:effectLst/>
                          <a:latin typeface="Cambria"/>
                          <a:ea typeface="Times New Roman"/>
                          <a:cs typeface="Times New Roman"/>
                        </a:rPr>
                        <a:t>Pust</a:t>
                      </a:r>
                    </a:p>
                    <a:p>
                      <a:pPr algn="ctr">
                        <a:lnSpc>
                          <a:spcPct val="115000"/>
                        </a:lnSpc>
                        <a:spcAft>
                          <a:spcPts val="0"/>
                        </a:spcAft>
                      </a:pPr>
                      <a:r>
                        <a:rPr lang="sl-SI" sz="1400">
                          <a:effectLst/>
                          <a:latin typeface="Cambria"/>
                          <a:ea typeface="Times New Roman"/>
                          <a:cs typeface="Times New Roman"/>
                        </a:rPr>
                        <a:t>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400" dirty="0">
                          <a:effectLst/>
                          <a:latin typeface="Cambria"/>
                          <a:ea typeface="Times New Roman"/>
                          <a:cs typeface="Times New Roman"/>
                        </a:rPr>
                        <a:t>Pust</a:t>
                      </a:r>
                    </a:p>
                    <a:p>
                      <a:pPr algn="ctr">
                        <a:lnSpc>
                          <a:spcPct val="115000"/>
                        </a:lnSpc>
                        <a:spcAft>
                          <a:spcPts val="0"/>
                        </a:spcAft>
                      </a:pPr>
                      <a:r>
                        <a:rPr lang="sl-SI" sz="1400" dirty="0">
                          <a:effectLst/>
                          <a:latin typeface="Cambria"/>
                          <a:ea typeface="Times New Roman"/>
                          <a:cs typeface="Times New Roman"/>
                        </a:rPr>
                        <a:t>torek, 9. 2.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32478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STROKOVNE EKSKURZIJE</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040560"/>
          </a:xfrm>
        </p:spPr>
        <p:txBody>
          <a:bodyPr>
            <a:noAutofit/>
          </a:bodyPr>
          <a:lstStyle/>
          <a:p>
            <a:pPr>
              <a:lnSpc>
                <a:spcPct val="115000"/>
              </a:lnSpc>
              <a:spcAft>
                <a:spcPts val="1000"/>
              </a:spcAft>
            </a:pPr>
            <a:r>
              <a:rPr lang="sl-SI" sz="1800" i="1" dirty="0">
                <a:latin typeface="Cambria"/>
                <a:ea typeface="Times New Roman"/>
                <a:cs typeface="Times New Roman"/>
              </a:rPr>
              <a:t>Ekskurzije so sestavni del letnega delovnega načrta šole in so pripravljene tako, da učenci v času šolanja sistematično in celovito spoznajo značilnosti slovenskih pokrajin. V programih so zajete geografske, zgodovinske, naravoslovne, kulturne in športne vsebine.</a:t>
            </a:r>
            <a:endParaRPr lang="sl-SI" sz="1800" dirty="0">
              <a:latin typeface="Cambria"/>
              <a:ea typeface="Times New Roman"/>
              <a:cs typeface="Times New Roman"/>
            </a:endParaRPr>
          </a:p>
          <a:p>
            <a:pPr>
              <a:lnSpc>
                <a:spcPct val="115000"/>
              </a:lnSpc>
              <a:spcAft>
                <a:spcPts val="1000"/>
              </a:spcAft>
            </a:pPr>
            <a:r>
              <a:rPr lang="sl-SI" sz="1800" i="1" dirty="0">
                <a:latin typeface="Cambria"/>
                <a:ea typeface="Times New Roman"/>
                <a:cs typeface="Times New Roman"/>
              </a:rPr>
              <a:t>Kadar šola organizira izlet ali ekskurzijo, je dolžna poskrbeti za vse, kar zagotavlja varno potovanje in srečno vrnitev vseh udeležencev. Sem sodi tudi seznanitev učencev in staršev s pravili obnašanja. V primeru, da učenec krši pravila, šola ukrepa v skladu s Pravili hišnega reda.</a:t>
            </a:r>
            <a:endParaRPr lang="sl-SI" sz="18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2219218612"/>
              </p:ext>
            </p:extLst>
          </p:nvPr>
        </p:nvGraphicFramePr>
        <p:xfrm>
          <a:off x="755576" y="4437112"/>
          <a:ext cx="7200800" cy="1226820"/>
        </p:xfrm>
        <a:graphic>
          <a:graphicData uri="http://schemas.openxmlformats.org/drawingml/2006/table">
            <a:tbl>
              <a:tblPr firstRow="1" firstCol="1" bandRow="1"/>
              <a:tblGrid>
                <a:gridCol w="3351480"/>
                <a:gridCol w="3849320"/>
              </a:tblGrid>
              <a:tr h="0">
                <a:tc>
                  <a:txBody>
                    <a:bodyPr/>
                    <a:lstStyle/>
                    <a:p>
                      <a:pPr>
                        <a:lnSpc>
                          <a:spcPct val="115000"/>
                        </a:lnSpc>
                        <a:spcAft>
                          <a:spcPts val="1000"/>
                        </a:spcAft>
                      </a:pPr>
                      <a:r>
                        <a:rPr lang="sl-SI" sz="1400" b="1" i="1" dirty="0">
                          <a:effectLst/>
                          <a:latin typeface="Cambria"/>
                          <a:ea typeface="Times New Roman"/>
                          <a:cs typeface="Times New Roman"/>
                        </a:rPr>
                        <a:t>Razred</a:t>
                      </a:r>
                      <a:endParaRPr lang="sl-SI" sz="1400" dirty="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b="1" i="1">
                          <a:effectLst/>
                          <a:latin typeface="Cambria"/>
                          <a:ea typeface="Times New Roman"/>
                          <a:cs typeface="Times New Roman"/>
                        </a:rPr>
                        <a:t>Strokovna ekskurzija</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sl-SI" sz="1400" i="1">
                          <a:effectLst/>
                          <a:latin typeface="Cambria"/>
                          <a:ea typeface="Times New Roman"/>
                          <a:cs typeface="Times New Roman"/>
                        </a:rPr>
                        <a:t>1., 2., 3. in 5. razred (35 učencev)</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i="1">
                          <a:solidFill>
                            <a:srgbClr val="000000"/>
                          </a:solidFill>
                          <a:effectLst/>
                          <a:latin typeface="Cambria"/>
                          <a:ea typeface="Times New Roman"/>
                          <a:cs typeface="Times New Roman"/>
                        </a:rPr>
                        <a:t>Ljubljana – živalski vrt, grad</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sl-SI" sz="1400" i="1" dirty="0">
                          <a:effectLst/>
                          <a:latin typeface="Cambria"/>
                          <a:ea typeface="Times New Roman"/>
                          <a:cs typeface="Times New Roman"/>
                        </a:rPr>
                        <a:t>4. razred (12 učencev)</a:t>
                      </a:r>
                      <a:endParaRPr lang="sl-SI" sz="1400" dirty="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i="1">
                          <a:effectLst/>
                          <a:latin typeface="Cambria"/>
                          <a:ea typeface="Times New Roman"/>
                          <a:cs typeface="Times New Roman"/>
                        </a:rPr>
                        <a:t>Primorska (LŠN)</a:t>
                      </a:r>
                      <a:r>
                        <a:rPr lang="sl-SI" sz="1400">
                          <a:effectLst/>
                          <a:latin typeface="Cambria"/>
                          <a:ea typeface="Times New Roman"/>
                          <a:cs typeface="Times New Roman"/>
                        </a:rPr>
                        <a:t> – letna šola v naravi</a:t>
                      </a: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sl-SI" sz="1400" i="1">
                          <a:effectLst/>
                          <a:latin typeface="Cambria"/>
                          <a:ea typeface="Times New Roman"/>
                          <a:cs typeface="Times New Roman"/>
                        </a:rPr>
                        <a:t>6. in 7. razred (18 učencev)</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i="1">
                          <a:effectLst/>
                          <a:latin typeface="Cambria"/>
                          <a:ea typeface="Times New Roman"/>
                          <a:cs typeface="Times New Roman"/>
                        </a:rPr>
                        <a:t>Gorenjska (ZŠN) – zimska šola v naravi</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sl-SI" sz="1400" i="1">
                          <a:effectLst/>
                          <a:latin typeface="Cambria"/>
                          <a:ea typeface="Times New Roman"/>
                          <a:cs typeface="Times New Roman"/>
                        </a:rPr>
                        <a:t> 8. in 9. razred (20 učencev)</a:t>
                      </a:r>
                      <a:endParaRPr lang="sl-SI" sz="140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sl-SI" sz="1400" i="1" dirty="0">
                          <a:effectLst/>
                          <a:latin typeface="Cambria"/>
                          <a:ea typeface="Times New Roman"/>
                          <a:cs typeface="Times New Roman"/>
                        </a:rPr>
                        <a:t>Primorska (NAT) – naravoslovni tabor</a:t>
                      </a:r>
                      <a:endParaRPr lang="sl-SI" sz="1400" dirty="0">
                        <a:effectLst/>
                        <a:latin typeface="Cambria"/>
                        <a:ea typeface="Times New Roman"/>
                        <a:cs typeface="Times New Roman"/>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2583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INTERESNE DEJAVNOSTI</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a:lnSpc>
                <a:spcPct val="115000"/>
              </a:lnSpc>
              <a:spcAft>
                <a:spcPts val="1000"/>
              </a:spcAft>
            </a:pPr>
            <a:r>
              <a:rPr lang="sl-SI" sz="1800" i="1" dirty="0">
                <a:latin typeface="Cambria"/>
                <a:ea typeface="Times New Roman"/>
                <a:cs typeface="Times New Roman"/>
              </a:rPr>
              <a:t>Zaradi zmanjšanega števila oddelkov  imamo v šolskem letu 2015/2016 na voljo 456  ur interesnih dejavnosti. Od teh ur se odšteje 210 ur za OPZ in MPZ, ki sta obvezna,  15 ur letno na oddelek 5. razreda devetletne osnovne šole za pripravo in izvedbo kolesarskega izpita in 105 ur interesnih dejavnosti s področja umetnosti ter tehnike in tehnologije (skupaj 330 ur). Tako ostane v tem šolskem letu samo 126  ur za ostale interesne dejavnosti</a:t>
            </a:r>
            <a:r>
              <a:rPr lang="sl-SI" sz="1800" i="1" dirty="0" smtClean="0">
                <a:latin typeface="Cambria"/>
                <a:ea typeface="Times New Roman"/>
                <a:cs typeface="Times New Roman"/>
              </a:rPr>
              <a:t>.</a:t>
            </a:r>
            <a:endParaRPr lang="sl-SI" sz="1800" dirty="0">
              <a:latin typeface="Cambria"/>
              <a:ea typeface="Times New Roman"/>
              <a:cs typeface="Times New Roman"/>
            </a:endParaRPr>
          </a:p>
          <a:p>
            <a:pPr>
              <a:lnSpc>
                <a:spcPct val="115000"/>
              </a:lnSpc>
              <a:spcAft>
                <a:spcPts val="1000"/>
              </a:spcAft>
            </a:pPr>
            <a:r>
              <a:rPr lang="sl-SI" sz="1800" i="1" dirty="0">
                <a:latin typeface="Cambria"/>
                <a:ea typeface="Times New Roman"/>
                <a:cs typeface="Times New Roman"/>
              </a:rPr>
              <a:t>Mentor interesne dejavnosti izdela program dela na osnovi letnega števila planiranih ur. Program do 30. 9. 2015 odda ravnateljici. Opravljene ure se vpisujejo v posebej pripravljen dnevnik in v evidenco delovnega časa</a:t>
            </a:r>
            <a:r>
              <a:rPr lang="sl-SI" sz="1800" i="1" dirty="0" smtClean="0">
                <a:latin typeface="Cambria"/>
                <a:ea typeface="Times New Roman"/>
                <a:cs typeface="Times New Roman"/>
              </a:rPr>
              <a:t>.</a:t>
            </a:r>
          </a:p>
          <a:p>
            <a:pPr>
              <a:lnSpc>
                <a:spcPct val="115000"/>
              </a:lnSpc>
              <a:spcAft>
                <a:spcPts val="1000"/>
              </a:spcAft>
            </a:pPr>
            <a:r>
              <a:rPr lang="sl-SI" sz="1800" i="1" dirty="0" smtClean="0">
                <a:latin typeface="Cambria"/>
                <a:ea typeface="Times New Roman"/>
                <a:cs typeface="Times New Roman"/>
              </a:rPr>
              <a:t>Legenda:</a:t>
            </a:r>
          </a:p>
          <a:p>
            <a:pPr marL="68580" indent="0">
              <a:buNone/>
            </a:pPr>
            <a:r>
              <a:rPr lang="sl-SI" sz="1800" i="1" dirty="0" smtClean="0">
                <a:latin typeface="Cambria" pitchFamily="18" charset="0"/>
              </a:rPr>
              <a:t>*Sistemizirane interesne dejavnosti s področja umetnosti in tehnične kulture, sistemizirane interesne dejavnosti za pevski zbor in kolesarski izpit</a:t>
            </a:r>
            <a:endParaRPr lang="sl-SI" sz="1800" dirty="0" smtClean="0">
              <a:latin typeface="Cambria" pitchFamily="18" charset="0"/>
            </a:endParaRPr>
          </a:p>
          <a:p>
            <a:pPr marL="68580" indent="0">
              <a:buNone/>
            </a:pPr>
            <a:r>
              <a:rPr lang="sl-SI" sz="1800" i="1" dirty="0" smtClean="0">
                <a:latin typeface="Cambria" pitchFamily="18" charset="0"/>
              </a:rPr>
              <a:t>**</a:t>
            </a:r>
            <a:r>
              <a:rPr lang="sl-SI" sz="1800" i="1" dirty="0">
                <a:latin typeface="Cambria" pitchFamily="18" charset="0"/>
              </a:rPr>
              <a:t>Interesna dejavnost plačana s strani Občine Žetale</a:t>
            </a:r>
            <a:endParaRPr lang="sl-SI" sz="1800" dirty="0">
              <a:latin typeface="Cambria" pitchFamily="18" charset="0"/>
            </a:endParaRPr>
          </a:p>
          <a:p>
            <a:pPr marL="68580" indent="0">
              <a:buNone/>
            </a:pPr>
            <a:r>
              <a:rPr lang="sl-SI" sz="1800" i="1" dirty="0">
                <a:latin typeface="Cambria" pitchFamily="18" charset="0"/>
              </a:rPr>
              <a:t>Ostale interesne dejavnosti bomo izvajali v okviru podaljšanega bivanja in varstva vozačev kot usmerjen prosti čas.</a:t>
            </a:r>
            <a:endParaRPr lang="sl-SI" sz="1800" dirty="0">
              <a:latin typeface="Cambria" pitchFamily="18" charset="0"/>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28499181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INTERESNE DEJAVNOSTI</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99158797"/>
              </p:ext>
            </p:extLst>
          </p:nvPr>
        </p:nvGraphicFramePr>
        <p:xfrm>
          <a:off x="755576" y="1268760"/>
          <a:ext cx="7776864" cy="5263891"/>
        </p:xfrm>
        <a:graphic>
          <a:graphicData uri="http://schemas.openxmlformats.org/drawingml/2006/table">
            <a:tbl>
              <a:tblPr firstRow="1" firstCol="1" bandRow="1"/>
              <a:tblGrid>
                <a:gridCol w="5579092"/>
                <a:gridCol w="2197772"/>
              </a:tblGrid>
              <a:tr h="356611">
                <a:tc>
                  <a:txBody>
                    <a:bodyPr/>
                    <a:lstStyle/>
                    <a:p>
                      <a:pPr>
                        <a:lnSpc>
                          <a:spcPct val="115000"/>
                        </a:lnSpc>
                        <a:spcAft>
                          <a:spcPts val="0"/>
                        </a:spcAft>
                      </a:pPr>
                      <a:r>
                        <a:rPr lang="sl-SI" sz="1400" b="1" i="1" dirty="0">
                          <a:effectLst/>
                          <a:latin typeface="Cambria"/>
                          <a:ea typeface="Times New Roman"/>
                          <a:cs typeface="Times New Roman"/>
                        </a:rPr>
                        <a:t>INTERESNA DEJAVNOST – mentor</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a:effectLst/>
                          <a:latin typeface="Cambria"/>
                          <a:ea typeface="Times New Roman"/>
                          <a:cs typeface="Times New Roman"/>
                        </a:rPr>
                        <a:t>Št. ur</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dirty="0">
                          <a:effectLst/>
                          <a:latin typeface="Cambria"/>
                          <a:ea typeface="Times New Roman"/>
                          <a:cs typeface="Times New Roman"/>
                        </a:rPr>
                        <a:t>Cicibanove urice – Marjana Pernat</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10</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dirty="0">
                          <a:effectLst/>
                          <a:latin typeface="Cambria"/>
                          <a:ea typeface="Times New Roman"/>
                          <a:cs typeface="Times New Roman"/>
                        </a:rPr>
                        <a:t>Zmajček – Marija Skok</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10</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dirty="0">
                          <a:effectLst/>
                          <a:latin typeface="Cambria"/>
                          <a:ea typeface="Times New Roman"/>
                          <a:cs typeface="Times New Roman"/>
                        </a:rPr>
                        <a:t>Ples – Jožica Prevolšek</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10</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Šolska skupnost – Miran Železnik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Gledališka umetnost – Saša Peršoh</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35*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Šolsko glasilo – Saša Peršoh</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Bralna značka – Saša Peršoh, Lidija Šešerko</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10</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Tehnična kultura  – Miran Železnik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35*</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Priprava na kolesarski izpit 5. r. – Polona Gojkošek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Likovno ustvarjanje – Irena Kajzovar</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35*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Šahovski krožek –  Anton Butolen</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20</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Badminton – Miran Železnik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10</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Modri Jan – Valerija Krivec</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6</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Podmladek Rdečega križa – Slavica Konda</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Zdravstvena vzgoja – Gabrijela Brlek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35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90">
                <a:tc>
                  <a:txBody>
                    <a:bodyPr/>
                    <a:lstStyle/>
                    <a:p>
                      <a:pPr>
                        <a:lnSpc>
                          <a:spcPct val="115000"/>
                        </a:lnSpc>
                        <a:spcAft>
                          <a:spcPts val="0"/>
                        </a:spcAft>
                      </a:pPr>
                      <a:r>
                        <a:rPr lang="sl-SI" sz="1400" i="1">
                          <a:effectLst/>
                          <a:latin typeface="Cambria"/>
                          <a:ea typeface="Times New Roman"/>
                          <a:cs typeface="Times New Roman"/>
                        </a:rPr>
                        <a:t>OPZ – Brigita Luteršmit</a:t>
                      </a:r>
                      <a:endParaRPr lang="sl-SI" sz="1400">
                        <a:effectLst/>
                        <a:latin typeface="Cambria"/>
                        <a:ea typeface="Times New Roman"/>
                        <a:cs typeface="Times New Roman"/>
                      </a:endParaRPr>
                    </a:p>
                    <a:p>
                      <a:pPr>
                        <a:lnSpc>
                          <a:spcPct val="115000"/>
                        </a:lnSpc>
                        <a:spcAft>
                          <a:spcPts val="0"/>
                        </a:spcAft>
                      </a:pPr>
                      <a:r>
                        <a:rPr lang="sl-SI" sz="1400" i="1">
                          <a:effectLst/>
                          <a:latin typeface="Cambria"/>
                          <a:ea typeface="Times New Roman"/>
                          <a:cs typeface="Times New Roman"/>
                        </a:rPr>
                        <a:t>MPZ – Brigita Luteršmit                                                                </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70*</a:t>
                      </a:r>
                      <a:endParaRPr lang="sl-SI" sz="1400" dirty="0">
                        <a:effectLst/>
                        <a:latin typeface="Cambria"/>
                        <a:ea typeface="Times New Roman"/>
                        <a:cs typeface="Times New Roman"/>
                      </a:endParaRPr>
                    </a:p>
                    <a:p>
                      <a:pPr>
                        <a:lnSpc>
                          <a:spcPct val="115000"/>
                        </a:lnSpc>
                        <a:spcAft>
                          <a:spcPts val="0"/>
                        </a:spcAft>
                      </a:pPr>
                      <a:r>
                        <a:rPr lang="sl-SI" sz="1400" i="1" dirty="0">
                          <a:effectLst/>
                          <a:latin typeface="Cambria"/>
                          <a:ea typeface="Times New Roman"/>
                          <a:cs typeface="Times New Roman"/>
                        </a:rPr>
                        <a:t>140*</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Zgodnje učenje nemščine – Marta Trafela</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17,5**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i="1">
                          <a:effectLst/>
                          <a:latin typeface="Cambria"/>
                          <a:ea typeface="Times New Roman"/>
                          <a:cs typeface="Times New Roman"/>
                        </a:rPr>
                        <a:t>Zgodnje učenje nemščine – Polona Gojkošek</a:t>
                      </a:r>
                      <a:endParaRPr lang="sl-SI" sz="140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17,5**</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95">
                <a:tc>
                  <a:txBody>
                    <a:bodyPr/>
                    <a:lstStyle/>
                    <a:p>
                      <a:pPr>
                        <a:lnSpc>
                          <a:spcPct val="115000"/>
                        </a:lnSpc>
                        <a:spcAft>
                          <a:spcPts val="0"/>
                        </a:spcAft>
                      </a:pPr>
                      <a:r>
                        <a:rPr lang="sl-SI" sz="1400" b="1" i="1" dirty="0">
                          <a:effectLst/>
                          <a:latin typeface="Cambria"/>
                          <a:ea typeface="Times New Roman"/>
                          <a:cs typeface="Times New Roman"/>
                        </a:rPr>
                        <a:t>SKUPAJ (brez **)</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a:ea typeface="Times New Roman"/>
                          <a:cs typeface="Times New Roman"/>
                        </a:rPr>
                        <a:t>456</a:t>
                      </a:r>
                      <a:endParaRPr lang="sl-SI" sz="1400" dirty="0">
                        <a:effectLst/>
                        <a:latin typeface="Cambria"/>
                        <a:ea typeface="Times New Roman"/>
                        <a:cs typeface="Times New Roman"/>
                      </a:endParaRPr>
                    </a:p>
                  </a:txBody>
                  <a:tcPr marL="59430" marR="59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29308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ŠOLA V NARAVI / TABOR</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a:lnSpc>
                <a:spcPct val="115000"/>
              </a:lnSpc>
              <a:spcAft>
                <a:spcPts val="1000"/>
              </a:spcAft>
            </a:pPr>
            <a:r>
              <a:rPr lang="sl-SI" sz="1600" i="1" dirty="0">
                <a:latin typeface="Cambria" pitchFamily="18" charset="0"/>
                <a:ea typeface="Times New Roman"/>
                <a:cs typeface="Times New Roman"/>
              </a:rPr>
              <a:t>Šola v naravi pomeni obliko vzgojno-izobraževalnega dela, ki sodi v razširjeni program osnovne šole in poteka več dni v času pouka ter se odvija izven šolskega prostora.</a:t>
            </a:r>
            <a:endParaRPr lang="sl-SI" sz="1600" dirty="0">
              <a:latin typeface="Cambria" pitchFamily="18" charset="0"/>
              <a:ea typeface="Times New Roman"/>
              <a:cs typeface="Times New Roman"/>
            </a:endParaRPr>
          </a:p>
          <a:p>
            <a:r>
              <a:rPr lang="sl-SI" sz="1600" i="1" dirty="0">
                <a:latin typeface="Cambria" pitchFamily="18" charset="0"/>
              </a:rPr>
              <a:t>V letošnjem šolskem letu bodo preživeli v šoli v naravi/v naravoslovnem taboru učenci:</a:t>
            </a:r>
            <a:endParaRPr lang="sl-SI" sz="1600" dirty="0">
              <a:latin typeface="Cambria" pitchFamily="18" charset="0"/>
            </a:endParaRPr>
          </a:p>
          <a:p>
            <a:pPr lvl="0" indent="-342900">
              <a:buFont typeface="Times New Roman"/>
              <a:buChar char="–"/>
            </a:pPr>
            <a:r>
              <a:rPr lang="sl-SI" sz="1600" i="1" dirty="0">
                <a:latin typeface="Cambria" pitchFamily="18" charset="0"/>
                <a:ea typeface="Times New Roman"/>
                <a:cs typeface="Times New Roman"/>
              </a:rPr>
              <a:t>4. razreda: letna šola v naravi na Debelem Rtiču, predvidoma  od 15. do 19. junija 2016;</a:t>
            </a:r>
          </a:p>
          <a:p>
            <a:pPr lvl="0" indent="-342900">
              <a:buFont typeface="Times New Roman"/>
              <a:buChar char="–"/>
            </a:pPr>
            <a:r>
              <a:rPr lang="sl-SI" sz="1600" i="1" dirty="0">
                <a:latin typeface="Cambria" pitchFamily="18" charset="0"/>
                <a:ea typeface="Times New Roman"/>
                <a:cs typeface="Times New Roman"/>
              </a:rPr>
              <a:t>6. in 7. razreda: zimska šola v naravi v Kranjski Gori, od 14. do 18. marca 2016;</a:t>
            </a:r>
          </a:p>
          <a:p>
            <a:pPr lvl="0" indent="-342900">
              <a:buFont typeface="Times New Roman"/>
              <a:buChar char="–"/>
            </a:pPr>
            <a:r>
              <a:rPr lang="sl-SI" sz="1600" i="1" dirty="0">
                <a:latin typeface="Cambria" pitchFamily="18" charset="0"/>
                <a:ea typeface="Times New Roman"/>
                <a:cs typeface="Times New Roman"/>
              </a:rPr>
              <a:t>8. in 9. razreda: naravoslovni tabor v Rakovem Škocjanu, od 30. nov. do 4. dec. 2015.</a:t>
            </a:r>
          </a:p>
          <a:p>
            <a:pPr marL="68580" indent="0">
              <a:buNone/>
            </a:pPr>
            <a:r>
              <a:rPr lang="sl-SI" sz="1600" dirty="0">
                <a:latin typeface="Cambria" pitchFamily="18" charset="0"/>
              </a:rPr>
              <a:t> </a:t>
            </a:r>
          </a:p>
          <a:p>
            <a:pPr>
              <a:lnSpc>
                <a:spcPct val="115000"/>
              </a:lnSpc>
              <a:spcAft>
                <a:spcPts val="1000"/>
              </a:spcAft>
            </a:pPr>
            <a:r>
              <a:rPr lang="sl-SI" sz="1600" i="1" dirty="0">
                <a:latin typeface="Cambria" pitchFamily="18" charset="0"/>
                <a:ea typeface="Times New Roman"/>
                <a:cs typeface="Times New Roman"/>
              </a:rPr>
              <a:t>Iz državnega proračuna se letno zagotavljajo sredstva za sofinanciranje šole v naravi eni generaciji učencev. Iz državnega proračuna se isti generaciji letno zagotavljajo tudi subvencije za tiste učence, ki zaradi socialnega položaja ne zmorejo v celoti plačati prispevka za šolo v naravi.</a:t>
            </a:r>
            <a:endParaRPr lang="sl-SI" sz="1600" dirty="0">
              <a:latin typeface="Cambria" pitchFamily="18" charset="0"/>
              <a:ea typeface="Times New Roman"/>
              <a:cs typeface="Times New Roman"/>
            </a:endParaRPr>
          </a:p>
          <a:p>
            <a:pPr>
              <a:lnSpc>
                <a:spcPct val="115000"/>
              </a:lnSpc>
              <a:spcAft>
                <a:spcPts val="1000"/>
              </a:spcAft>
            </a:pPr>
            <a:r>
              <a:rPr lang="sl-SI" sz="1600" i="1" dirty="0">
                <a:latin typeface="Cambria" pitchFamily="18" charset="0"/>
                <a:ea typeface="Times New Roman"/>
                <a:cs typeface="Times New Roman"/>
              </a:rPr>
              <a:t>Starši izpolnijo Vlogo za dodelitev subvencije za udeležbo v šoli v naravi in jo z ustreznimi dokazili oddajo razredniku ali svetovalni službi, do datuma, določenega za oddajo vlog. </a:t>
            </a:r>
            <a:endParaRPr lang="sl-SI" sz="1600" dirty="0">
              <a:latin typeface="Cambria" pitchFamily="18" charset="0"/>
              <a:ea typeface="Times New Roman"/>
              <a:cs typeface="Times New Roman"/>
            </a:endParaRPr>
          </a:p>
          <a:p>
            <a:pPr>
              <a:lnSpc>
                <a:spcPct val="115000"/>
              </a:lnSpc>
              <a:spcAft>
                <a:spcPts val="1000"/>
              </a:spcAft>
            </a:pPr>
            <a:r>
              <a:rPr lang="sl-SI" sz="1600" i="1" dirty="0">
                <a:latin typeface="Cambria" pitchFamily="18" charset="0"/>
                <a:ea typeface="Times New Roman"/>
                <a:cs typeface="Times New Roman"/>
              </a:rPr>
              <a:t>O upravičenosti in o višini subvencije odloča  ravnateljica, ki najkasneje en mesec pred odhodom pisno obvesti starše o svoji odločitvi.</a:t>
            </a:r>
            <a:endParaRPr lang="sl-SI" sz="1600" dirty="0">
              <a:latin typeface="Cambria" pitchFamily="18" charset="0"/>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1331116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TEČAJI, NATEČAJI</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a:lnSpc>
                <a:spcPct val="115000"/>
              </a:lnSpc>
              <a:spcAft>
                <a:spcPts val="1000"/>
              </a:spcAft>
            </a:pPr>
            <a:r>
              <a:rPr lang="sl-SI" sz="1600" i="1" dirty="0">
                <a:latin typeface="Cambria"/>
                <a:ea typeface="Times New Roman"/>
                <a:cs typeface="Times New Roman"/>
              </a:rPr>
              <a:t>Organizirali bomo 10-urni plavalni tečaj za učence 1., 2. in 3. razreda v Termah Ptuj. Prevoz plača občina, ostale stroške pa starši, razen za prvi razred, kjer delno sofinancira plavalni tečaj ministrstvo. Tečaj bomo izvajali od 9. do 13. maja 2016 v Termah Ptuj. Koordinatorka izvedbe je Marjana Pernat.</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Organizirali bomo tudi kolesarski tečaj in kolesarski izpit v 5. razredu – nosilka je Polona Gojkošek in preverjanje znanja plavanja za učence 6. razreda – nosilec je Miran Železnik</a:t>
            </a:r>
            <a:r>
              <a:rPr lang="sl-SI" sz="1600" i="1" dirty="0" smtClean="0">
                <a:latin typeface="Cambria"/>
                <a:ea typeface="Times New Roman"/>
                <a:cs typeface="Times New Roman"/>
              </a:rPr>
              <a:t>.</a:t>
            </a:r>
          </a:p>
          <a:p>
            <a:pPr>
              <a:lnSpc>
                <a:spcPct val="115000"/>
              </a:lnSpc>
              <a:spcAft>
                <a:spcPts val="1000"/>
              </a:spcAft>
            </a:pPr>
            <a:r>
              <a:rPr lang="sl-SI" sz="1600" i="1" dirty="0">
                <a:latin typeface="Cambria"/>
                <a:ea typeface="Times New Roman"/>
                <a:cs typeface="Times New Roman"/>
              </a:rPr>
              <a:t>Šola se bo udeleževala </a:t>
            </a:r>
            <a:r>
              <a:rPr lang="sl-SI" sz="1600" i="1" dirty="0" smtClean="0">
                <a:latin typeface="Cambria"/>
                <a:ea typeface="Times New Roman"/>
                <a:cs typeface="Times New Roman"/>
              </a:rPr>
              <a:t>tudi izbranih </a:t>
            </a:r>
            <a:r>
              <a:rPr lang="sl-SI" sz="1600" i="1" dirty="0">
                <a:latin typeface="Cambria"/>
                <a:ea typeface="Times New Roman"/>
                <a:cs typeface="Times New Roman"/>
              </a:rPr>
              <a:t>javno razpisanih likovnih, literarnih in fotografskih natečajev</a:t>
            </a:r>
            <a:r>
              <a:rPr lang="sl-SI" sz="1600" i="1" dirty="0" smtClean="0">
                <a:latin typeface="Cambria"/>
                <a:ea typeface="Times New Roman"/>
                <a:cs typeface="Times New Roman"/>
              </a:rPr>
              <a:t>.</a:t>
            </a:r>
            <a:endParaRPr lang="sl-SI" sz="1600" dirty="0">
              <a:latin typeface="Cambria"/>
              <a:ea typeface="Times New Roman"/>
              <a:cs typeface="Times New Roman"/>
            </a:endParaRPr>
          </a:p>
          <a:p>
            <a:pPr marL="68580" indent="0">
              <a:lnSpc>
                <a:spcPct val="115000"/>
              </a:lnSpc>
              <a:spcAft>
                <a:spcPts val="1000"/>
              </a:spcAft>
              <a:buNone/>
            </a:pPr>
            <a:r>
              <a:rPr lang="sl-SI" sz="1600" b="1" dirty="0" smtClean="0">
                <a:latin typeface="Cambria"/>
                <a:ea typeface="Times New Roman"/>
                <a:cs typeface="Times New Roman"/>
              </a:rPr>
              <a:t>TEKMOVANJA V ZNANJU</a:t>
            </a:r>
          </a:p>
          <a:p>
            <a:pPr>
              <a:lnSpc>
                <a:spcPct val="115000"/>
              </a:lnSpc>
              <a:spcAft>
                <a:spcPts val="1000"/>
              </a:spcAft>
            </a:pPr>
            <a:r>
              <a:rPr lang="sl-SI" sz="1600" i="1" dirty="0">
                <a:latin typeface="Cambria"/>
                <a:ea typeface="Times New Roman"/>
                <a:cs typeface="Times New Roman"/>
              </a:rPr>
              <a:t>Zavod RS za šolstvo bo tudi v tem letu poskrbel za usklajen potek srečanj in tekmovanj v znanju. Strokovni delavci bodo v okviru pouka, dodatnega pouka, dela z nadarjenimi učenci, interesnih dejavnosti in drugega dela v okviru 40-urnega delovnika pripravljali učence na večino tekmovanj v znanju. Organizirali bomo šolska tekmovanja ter se na osnovi rezultatov udeležili regijskih in državnih tekmovanj. Odgovorni učitelji za pripravo šolskih tekmovanj so:</a:t>
            </a:r>
            <a:endParaRPr lang="sl-SI" sz="16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1153867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TEKMOVANJA V ZNANJU</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3033155040"/>
              </p:ext>
            </p:extLst>
          </p:nvPr>
        </p:nvGraphicFramePr>
        <p:xfrm>
          <a:off x="755575" y="1700808"/>
          <a:ext cx="7488831" cy="3960441"/>
        </p:xfrm>
        <a:graphic>
          <a:graphicData uri="http://schemas.openxmlformats.org/drawingml/2006/table">
            <a:tbl>
              <a:tblPr firstRow="1" firstCol="1" bandRow="1"/>
              <a:tblGrid>
                <a:gridCol w="6789797"/>
                <a:gridCol w="699034"/>
              </a:tblGrid>
              <a:tr h="440049">
                <a:tc>
                  <a:txBody>
                    <a:bodyPr/>
                    <a:lstStyle/>
                    <a:p>
                      <a:pPr>
                        <a:lnSpc>
                          <a:spcPct val="115000"/>
                        </a:lnSpc>
                        <a:spcAft>
                          <a:spcPts val="0"/>
                        </a:spcAft>
                      </a:pPr>
                      <a:r>
                        <a:rPr lang="sl-SI" sz="1600" b="1" i="1" dirty="0">
                          <a:effectLst/>
                          <a:latin typeface="Cambria"/>
                          <a:ea typeface="Times New Roman"/>
                          <a:cs typeface="Times New Roman"/>
                        </a:rPr>
                        <a:t>Tekmovanje (mentor)</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dirty="0">
                          <a:effectLst/>
                          <a:latin typeface="Cambria"/>
                          <a:ea typeface="Times New Roman"/>
                          <a:cs typeface="Times New Roman"/>
                        </a:rPr>
                        <a:t>Št. ur</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dirty="0">
                          <a:effectLst/>
                          <a:latin typeface="Cambria"/>
                          <a:ea typeface="Times New Roman"/>
                          <a:cs typeface="Times New Roman"/>
                        </a:rPr>
                        <a:t>Tekmovanje iz vesele šole (Marjana Pernat)                                                      </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Cambria"/>
                          <a:ea typeface="Times New Roman"/>
                          <a:cs typeface="Times New Roman"/>
                        </a:rPr>
                        <a:t>10 </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dirty="0">
                          <a:effectLst/>
                          <a:latin typeface="Cambria"/>
                          <a:ea typeface="Times New Roman"/>
                          <a:cs typeface="Times New Roman"/>
                        </a:rPr>
                        <a:t>Tekmovanje iz znanja biologije in kemije (Valerija Krivec)</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20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dirty="0">
                          <a:effectLst/>
                          <a:latin typeface="Cambria"/>
                          <a:ea typeface="Times New Roman"/>
                          <a:cs typeface="Times New Roman"/>
                        </a:rPr>
                        <a:t>Tekmovanje iz zgodovine (Lidija Šešerko)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    </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dirty="0">
                          <a:effectLst/>
                          <a:latin typeface="Cambria"/>
                          <a:ea typeface="Times New Roman"/>
                          <a:cs typeface="Times New Roman"/>
                        </a:rPr>
                        <a:t>Tekmovanje iz znanja fizike (Anton Butolen/Jasna Vigec)</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dirty="0">
                          <a:effectLst/>
                          <a:latin typeface="Cambria"/>
                          <a:ea typeface="Times New Roman"/>
                          <a:cs typeface="Times New Roman"/>
                        </a:rPr>
                        <a:t>Tekmovanje iz znanja nemščine (Marta Trafela)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a:effectLst/>
                          <a:latin typeface="Cambria"/>
                          <a:ea typeface="Times New Roman"/>
                          <a:cs typeface="Times New Roman"/>
                        </a:rPr>
                        <a:t>Tekmovanje iz znanja matematike (Anton Butolen/Jasna Vigec)</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a:effectLst/>
                          <a:latin typeface="Cambria"/>
                          <a:ea typeface="Times New Roman"/>
                          <a:cs typeface="Times New Roman"/>
                        </a:rPr>
                        <a:t>Tekmovanje iz znanja materinščine (Saša Peršoh)</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49">
                <a:tc>
                  <a:txBody>
                    <a:bodyPr/>
                    <a:lstStyle/>
                    <a:p>
                      <a:pPr>
                        <a:lnSpc>
                          <a:spcPct val="115000"/>
                        </a:lnSpc>
                        <a:spcAft>
                          <a:spcPts val="0"/>
                        </a:spcAft>
                      </a:pPr>
                      <a:r>
                        <a:rPr lang="sl-SI" sz="1600" i="1">
                          <a:effectLst/>
                          <a:latin typeface="Cambria"/>
                          <a:ea typeface="Times New Roman"/>
                          <a:cs typeface="Times New Roman"/>
                        </a:rPr>
                        <a:t>Tekmovanje v znanju iz sladkorne bolezni (Slavica Konda)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263007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PROJEKTI NA ŠOLI</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340768"/>
            <a:ext cx="8208912" cy="5184576"/>
          </a:xfrm>
        </p:spPr>
        <p:txBody>
          <a:bodyPr>
            <a:noAutofit/>
          </a:bodyPr>
          <a:lstStyle/>
          <a:p>
            <a:pPr>
              <a:lnSpc>
                <a:spcPct val="115000"/>
              </a:lnSpc>
              <a:spcAft>
                <a:spcPts val="1000"/>
              </a:spcAft>
            </a:pPr>
            <a:r>
              <a:rPr lang="sl-SI" sz="1600" i="1" dirty="0">
                <a:latin typeface="Cambria"/>
                <a:ea typeface="Times New Roman"/>
                <a:cs typeface="Times New Roman"/>
              </a:rPr>
              <a:t>Vsebine posameznih projektov se smiselno vključujejo v redni predmetnik, kakor tudi v dneve dejavnosti. Kratki opisi posameznih projektov so priloge LDN.</a:t>
            </a:r>
            <a:endParaRPr lang="sl-SI" sz="16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1877519144"/>
              </p:ext>
            </p:extLst>
          </p:nvPr>
        </p:nvGraphicFramePr>
        <p:xfrm>
          <a:off x="827584" y="2132856"/>
          <a:ext cx="7632848" cy="4104450"/>
        </p:xfrm>
        <a:graphic>
          <a:graphicData uri="http://schemas.openxmlformats.org/drawingml/2006/table">
            <a:tbl>
              <a:tblPr firstRow="1" firstCol="1" bandRow="1"/>
              <a:tblGrid>
                <a:gridCol w="4176464"/>
                <a:gridCol w="3456384"/>
              </a:tblGrid>
              <a:tr h="273630">
                <a:tc>
                  <a:txBody>
                    <a:bodyPr/>
                    <a:lstStyle/>
                    <a:p>
                      <a:pPr>
                        <a:lnSpc>
                          <a:spcPct val="115000"/>
                        </a:lnSpc>
                        <a:spcAft>
                          <a:spcPts val="0"/>
                        </a:spcAft>
                      </a:pPr>
                      <a:r>
                        <a:rPr lang="sl-SI" sz="1400" i="1" dirty="0">
                          <a:effectLst/>
                          <a:latin typeface="Cambria"/>
                          <a:ea typeface="Times New Roman"/>
                          <a:cs typeface="Times New Roman"/>
                        </a:rPr>
                        <a:t>Projekt  »Preventivno zobozdravstvo« (1.–5. razred)</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Polona Gojkošek</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dirty="0">
                          <a:effectLst/>
                          <a:latin typeface="Cambria"/>
                          <a:ea typeface="Times New Roman"/>
                          <a:cs typeface="Times New Roman"/>
                        </a:rPr>
                        <a:t>Projekt »Zdravstvena vzgoja« (1.–9. razred)</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Polona Gojkošek in Gabrijela Brlek</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»Evropa v šoli«</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Saša Peršoh</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solidFill>
                            <a:srgbClr val="000000"/>
                          </a:solidFill>
                          <a:effectLst/>
                          <a:latin typeface="Cambria"/>
                          <a:ea typeface="Times New Roman"/>
                          <a:cs typeface="Times New Roman"/>
                        </a:rPr>
                        <a:t>Projekt »Varna raba interneta 2016«</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solidFill>
                            <a:srgbClr val="000000"/>
                          </a:solidFill>
                          <a:effectLst/>
                          <a:latin typeface="Cambria"/>
                          <a:ea typeface="Times New Roman"/>
                          <a:cs typeface="Times New Roman"/>
                        </a:rPr>
                        <a:t>Gregor Ambrož</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»Zlati sonček« /» Krpan« (1.–6. razred)</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Marjana Pernat</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»Simbioza giba«</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Jožica Prevolšek</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»Rastem s knjigo« (7. razred)</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Lidija Šešerko</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»Mladi člani Rdečega križa na OŠ Žetale«</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Slavica Konda</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solidFill>
                            <a:srgbClr val="000000"/>
                          </a:solidFill>
                          <a:effectLst/>
                          <a:latin typeface="Cambria"/>
                          <a:ea typeface="Times New Roman"/>
                          <a:cs typeface="Times New Roman"/>
                        </a:rPr>
                        <a:t>Projekt: »Vaje proti slabi drži« (4.–9. razred)</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solidFill>
                            <a:srgbClr val="000000"/>
                          </a:solidFill>
                          <a:effectLst/>
                          <a:latin typeface="Cambria"/>
                          <a:ea typeface="Times New Roman"/>
                          <a:cs typeface="Times New Roman"/>
                        </a:rPr>
                        <a:t>Polona Gojkošek/dr. Silvestra Klemenčič</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solidFill>
                            <a:srgbClr val="000000"/>
                          </a:solidFill>
                          <a:effectLst/>
                          <a:latin typeface="Cambria"/>
                          <a:ea typeface="Times New Roman"/>
                          <a:cs typeface="Times New Roman"/>
                        </a:rPr>
                        <a:t>Projekt »Mreža gozdnih vrtcev in šol Slovenije«</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solidFill>
                            <a:srgbClr val="000000"/>
                          </a:solidFill>
                          <a:effectLst/>
                          <a:latin typeface="Cambria"/>
                          <a:ea typeface="Times New Roman"/>
                          <a:cs typeface="Times New Roman"/>
                        </a:rPr>
                        <a:t>Marija Skok</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solidFill>
                            <a:srgbClr val="000000"/>
                          </a:solidFill>
                          <a:effectLst/>
                          <a:latin typeface="Cambria"/>
                          <a:ea typeface="Times New Roman"/>
                          <a:cs typeface="Times New Roman"/>
                        </a:rPr>
                        <a:t>Projekt »Evropska shema šolskega sadja in zelenjave«</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solidFill>
                            <a:srgbClr val="000000"/>
                          </a:solidFill>
                          <a:effectLst/>
                          <a:latin typeface="Cambria"/>
                          <a:ea typeface="Times New Roman"/>
                          <a:cs typeface="Times New Roman"/>
                        </a:rPr>
                        <a:t>Valerija Krivec</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»Praznovanje kulturne dediščine«</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Lidija Šešerko</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»Iz vrtca v šolo«</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Simona Krčar in Jožica Prevolšek</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»GO-CAR-GO«</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Miran Železnik</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nSpc>
                          <a:spcPct val="115000"/>
                        </a:lnSpc>
                        <a:spcAft>
                          <a:spcPts val="0"/>
                        </a:spcAft>
                      </a:pPr>
                      <a:r>
                        <a:rPr lang="sl-SI" sz="1400" i="1">
                          <a:effectLst/>
                          <a:latin typeface="Cambria"/>
                          <a:ea typeface="Times New Roman"/>
                          <a:cs typeface="Times New Roman"/>
                        </a:rPr>
                        <a:t>Projekt »Otroška varnostna olimpijada« (4. razred)</a:t>
                      </a:r>
                      <a:endParaRPr lang="sl-SI" sz="140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Slavica Konda</a:t>
                      </a:r>
                      <a:endParaRPr lang="sl-SI" sz="1400" dirty="0">
                        <a:effectLst/>
                        <a:latin typeface="Cambria"/>
                        <a:ea typeface="Times New Roman"/>
                        <a:cs typeface="Times New Roman"/>
                      </a:endParaRPr>
                    </a:p>
                  </a:txBody>
                  <a:tcPr marL="55639" marR="55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6112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RAČUNALNIŠKA VZGOJA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556792"/>
            <a:ext cx="8208912" cy="5184576"/>
          </a:xfrm>
        </p:spPr>
        <p:txBody>
          <a:bodyPr>
            <a:noAutofit/>
          </a:bodyPr>
          <a:lstStyle/>
          <a:p>
            <a:pPr>
              <a:lnSpc>
                <a:spcPct val="115000"/>
              </a:lnSpc>
              <a:spcAft>
                <a:spcPts val="1000"/>
              </a:spcAft>
            </a:pPr>
            <a:r>
              <a:rPr lang="sl-SI" sz="1600" i="1" dirty="0">
                <a:latin typeface="Cambria"/>
                <a:ea typeface="Times New Roman"/>
                <a:cs typeface="Times New Roman"/>
              </a:rPr>
              <a:t>Posebno pozornost bomo posvetili povezovanju računalništva z rednim poukom. S tem želimo povečati interes učencev/učenk za delo, predvsem pa </a:t>
            </a:r>
            <a:r>
              <a:rPr lang="sl-SI" sz="1600" i="1" dirty="0" smtClean="0">
                <a:latin typeface="Cambria"/>
                <a:ea typeface="Times New Roman"/>
                <a:cs typeface="Times New Roman"/>
              </a:rPr>
              <a:t>zvišati kakovost </a:t>
            </a:r>
            <a:r>
              <a:rPr lang="sl-SI" sz="1600" i="1" dirty="0">
                <a:latin typeface="Cambria"/>
                <a:ea typeface="Times New Roman"/>
                <a:cs typeface="Times New Roman"/>
              </a:rPr>
              <a:t>in učinkovitost pouka. </a:t>
            </a:r>
            <a:endParaRPr lang="sl-SI" sz="1600" i="1" dirty="0" smtClean="0">
              <a:latin typeface="Cambria"/>
              <a:ea typeface="Times New Roman"/>
              <a:cs typeface="Times New Roman"/>
            </a:endParaRPr>
          </a:p>
          <a:p>
            <a:pPr>
              <a:lnSpc>
                <a:spcPct val="115000"/>
              </a:lnSpc>
              <a:spcAft>
                <a:spcPts val="1000"/>
              </a:spcAft>
            </a:pPr>
            <a:r>
              <a:rPr lang="sl-SI" sz="1600" i="1" dirty="0" smtClean="0">
                <a:latin typeface="Cambria"/>
                <a:ea typeface="Times New Roman"/>
                <a:cs typeface="Times New Roman"/>
              </a:rPr>
              <a:t>Zato bomo </a:t>
            </a:r>
            <a:r>
              <a:rPr lang="sl-SI" sz="1600" i="1" dirty="0">
                <a:latin typeface="Cambria"/>
                <a:ea typeface="Times New Roman"/>
                <a:cs typeface="Times New Roman"/>
              </a:rPr>
              <a:t>računalništvo vključevali v pouk tehnične vzgoje, matematike, fizike, kemije, biologije, slovenskega in tujega jezika, zgodovine, geografije. Delo z računalniki bomo še naprej predstavljali učencem/učenkam razredne stopnje. </a:t>
            </a:r>
            <a:endParaRPr lang="sl-SI" sz="1600" i="1" dirty="0" smtClean="0">
              <a:latin typeface="Cambria"/>
              <a:ea typeface="Times New Roman"/>
              <a:cs typeface="Times New Roman"/>
            </a:endParaRPr>
          </a:p>
          <a:p>
            <a:pPr>
              <a:lnSpc>
                <a:spcPct val="115000"/>
              </a:lnSpc>
              <a:spcAft>
                <a:spcPts val="1000"/>
              </a:spcAft>
            </a:pPr>
            <a:r>
              <a:rPr lang="sl-SI" sz="1600" i="1" dirty="0" smtClean="0">
                <a:latin typeface="Cambria"/>
                <a:ea typeface="Times New Roman"/>
                <a:cs typeface="Times New Roman"/>
              </a:rPr>
              <a:t>Računalniška </a:t>
            </a:r>
            <a:r>
              <a:rPr lang="sl-SI" sz="1600" i="1" dirty="0">
                <a:latin typeface="Cambria"/>
                <a:ea typeface="Times New Roman"/>
                <a:cs typeface="Times New Roman"/>
              </a:rPr>
              <a:t>učilnica bo »zatočišče« učencev/učenk pri izdelavi raziskovalnih in seminarskih nalog. Redno bomo uporabljali računalnik v šolski knjižnici. </a:t>
            </a:r>
            <a:endParaRPr lang="sl-SI" sz="16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pic>
        <p:nvPicPr>
          <p:cNvPr id="14338" name="Picture 2" descr="D:\Users\Administrator\Pictures\internetna samoobramb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276" y="4152381"/>
            <a:ext cx="2525068" cy="2331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16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692696"/>
            <a:ext cx="7456792" cy="1143000"/>
          </a:xfrm>
        </p:spPr>
        <p:txBody>
          <a:bodyPr>
            <a:normAutofit fontScale="90000"/>
          </a:bodyPr>
          <a:lstStyle/>
          <a:p>
            <a:pPr>
              <a:lnSpc>
                <a:spcPct val="115000"/>
              </a:lnSpc>
              <a:spcAft>
                <a:spcPts val="1000"/>
              </a:spcAft>
            </a:pPr>
            <a:r>
              <a:rPr lang="sl-SI" b="1" dirty="0">
                <a:latin typeface="Arial Rounded MT Bold" pitchFamily="34" charset="0"/>
                <a:ea typeface="Times New Roman"/>
                <a:cs typeface="Times New Roman"/>
              </a:rPr>
              <a:t>PODATKI O ŠOLI</a:t>
            </a:r>
            <a:r>
              <a:rPr lang="sl-SI" sz="3200" dirty="0">
                <a:latin typeface="Cambria"/>
                <a:ea typeface="Times New Roman"/>
                <a:cs typeface="Times New Roman"/>
              </a:rPr>
              <a:t/>
            </a:r>
            <a:br>
              <a:rPr lang="sl-SI" sz="3200" dirty="0">
                <a:latin typeface="Cambria"/>
                <a:ea typeface="Times New Roman"/>
                <a:cs typeface="Times New Roman"/>
              </a:rPr>
            </a:br>
            <a:endParaRPr lang="sl-SI" dirty="0"/>
          </a:p>
        </p:txBody>
      </p:sp>
      <p:sp>
        <p:nvSpPr>
          <p:cNvPr id="3" name="Ograda vsebine 2"/>
          <p:cNvSpPr>
            <a:spLocks noGrp="1"/>
          </p:cNvSpPr>
          <p:nvPr>
            <p:ph idx="1"/>
          </p:nvPr>
        </p:nvSpPr>
        <p:spPr>
          <a:xfrm>
            <a:off x="467544" y="1196752"/>
            <a:ext cx="8208912" cy="5328592"/>
          </a:xfrm>
        </p:spPr>
        <p:txBody>
          <a:bodyPr>
            <a:noAutofit/>
          </a:bodyPr>
          <a:lstStyle/>
          <a:p>
            <a:pPr>
              <a:lnSpc>
                <a:spcPct val="115000"/>
              </a:lnSpc>
              <a:spcBef>
                <a:spcPts val="1000"/>
              </a:spcBef>
              <a:spcAft>
                <a:spcPts val="0"/>
              </a:spcAft>
            </a:pPr>
            <a:r>
              <a:rPr lang="sl-SI" sz="1800" b="1" dirty="0">
                <a:solidFill>
                  <a:schemeClr val="accent1"/>
                </a:solidFill>
                <a:latin typeface="Arial Rounded MT Bold" pitchFamily="34" charset="0"/>
                <a:ea typeface="Times New Roman"/>
                <a:cs typeface="Times New Roman"/>
              </a:rPr>
              <a:t>ORGANIZACIJSKA SHEMA ŠOLE</a:t>
            </a:r>
          </a:p>
          <a:p>
            <a:endParaRPr lang="sl-SI" sz="18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014" y="1381378"/>
            <a:ext cx="10628068" cy="40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433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ZDRAVSTVENA VZGOJA</a:t>
            </a:r>
            <a:r>
              <a:rPr lang="sl-SI" sz="3600" dirty="0" smtClean="0">
                <a:latin typeface="Cambria"/>
                <a:ea typeface="Times New Roman"/>
                <a:cs typeface="Times New Roman"/>
              </a:rPr>
              <a:t/>
            </a:r>
            <a:br>
              <a:rPr lang="sl-SI" sz="3600" dirty="0" smtClean="0">
                <a:latin typeface="Cambria"/>
                <a:ea typeface="Times New Roman"/>
                <a:cs typeface="Times New Roman"/>
              </a:rPr>
            </a:br>
            <a:endParaRPr lang="sl-SI" sz="3600" dirty="0"/>
          </a:p>
        </p:txBody>
      </p:sp>
      <p:sp>
        <p:nvSpPr>
          <p:cNvPr id="3" name="Ograda vsebine 2"/>
          <p:cNvSpPr>
            <a:spLocks noGrp="1"/>
          </p:cNvSpPr>
          <p:nvPr>
            <p:ph idx="1"/>
          </p:nvPr>
        </p:nvSpPr>
        <p:spPr>
          <a:xfrm>
            <a:off x="467544" y="1412776"/>
            <a:ext cx="8208912" cy="5184576"/>
          </a:xfrm>
        </p:spPr>
        <p:txBody>
          <a:bodyPr>
            <a:noAutofit/>
          </a:bodyPr>
          <a:lstStyle/>
          <a:p>
            <a:pPr>
              <a:lnSpc>
                <a:spcPct val="115000"/>
              </a:lnSpc>
              <a:spcAft>
                <a:spcPts val="1000"/>
              </a:spcAft>
            </a:pPr>
            <a:r>
              <a:rPr lang="sl-SI" sz="1600" i="1" dirty="0">
                <a:solidFill>
                  <a:srgbClr val="000000"/>
                </a:solidFill>
                <a:latin typeface="Cambria"/>
                <a:ea typeface="Times New Roman"/>
                <a:cs typeface="Times New Roman"/>
              </a:rPr>
              <a:t>Vzgoja za zdravje (zdravstvena vzgoja) je aktiven in dinamičen proces informiranja, motiviranja ter učenja otrok in mladostnikov. Z njo pridobijo veščine lažjega vzpostavljanja in ohranjanja ustreznega vedenja, kamor spada predvsem zdrav način življenja.</a:t>
            </a:r>
            <a:endParaRPr lang="sl-SI" sz="1600" dirty="0">
              <a:latin typeface="Cambria"/>
              <a:ea typeface="Times New Roman"/>
              <a:cs typeface="Times New Roman"/>
            </a:endParaRPr>
          </a:p>
          <a:p>
            <a:pPr>
              <a:lnSpc>
                <a:spcPct val="115000"/>
              </a:lnSpc>
              <a:spcAft>
                <a:spcPts val="1000"/>
              </a:spcAft>
            </a:pPr>
            <a:r>
              <a:rPr lang="sl-SI" sz="1600" i="1" dirty="0">
                <a:solidFill>
                  <a:srgbClr val="000000"/>
                </a:solidFill>
                <a:latin typeface="Cambria"/>
                <a:ea typeface="Times New Roman"/>
                <a:cs typeface="Times New Roman"/>
              </a:rPr>
              <a:t>Vzgoja za zdravje je proces, ki omogoča posamezniku, da razvije svoje potenciale na področju zdravja in zdravega načina življenja, hkrati pa je tudi informiranje in učenje o zdravih izbirah ter zdravih navadah. </a:t>
            </a:r>
            <a:endParaRPr lang="sl-SI" sz="1600" dirty="0">
              <a:latin typeface="Cambria"/>
              <a:ea typeface="Times New Roman"/>
              <a:cs typeface="Times New Roman"/>
            </a:endParaRPr>
          </a:p>
          <a:p>
            <a:pPr>
              <a:lnSpc>
                <a:spcPct val="115000"/>
              </a:lnSpc>
              <a:spcAft>
                <a:spcPts val="1000"/>
              </a:spcAft>
            </a:pPr>
            <a:r>
              <a:rPr lang="sl-SI" sz="1600" i="1" dirty="0">
                <a:solidFill>
                  <a:srgbClr val="000000"/>
                </a:solidFill>
                <a:latin typeface="Cambria"/>
                <a:ea typeface="Times New Roman"/>
                <a:cs typeface="Times New Roman"/>
              </a:rPr>
              <a:t>Zato, da zagotovimo vsem otrokom in mladostnikom enake možnosti izobraževanja o zdravem načinu življenja, se bo v vseh razredih v šolskem letu 2015/2016 izvajala zdravstvena vzgoja. Izvajalka s strani Zdravstvenega doma Ptuj bo obiskala vse oddelke naše šole in v njih izvedla delavnico, ki bo trajala 2 šolski uri. Hkrati s tem pa v 6. razredu uvajamo pilotni projekt (35 ur) vzgoje za zdravje, v okviru katerega bodo posamezni sklopi širše obravnavani. Te ure bo izvajala učiteljica Gabrijela Brlek.</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Koordinatorka zdravstvene vzgoje na OŠ Žetale je za učence od 1. do 9. razreda Polona Gojkošek. V sodelovanju z Zdravstvenim domom Ptuj pripravi mrežo 2-urnih delavnic za posamezen razred.</a:t>
            </a:r>
            <a:endParaRPr lang="sl-SI" sz="1600" dirty="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25787400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KULTURNO-UMETNOSTNA VZGOJA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sp>
        <p:nvSpPr>
          <p:cNvPr id="3" name="Ograda vsebine 2"/>
          <p:cNvSpPr>
            <a:spLocks noGrp="1"/>
          </p:cNvSpPr>
          <p:nvPr>
            <p:ph idx="1"/>
          </p:nvPr>
        </p:nvSpPr>
        <p:spPr>
          <a:xfrm>
            <a:off x="395536" y="1412776"/>
            <a:ext cx="8424936" cy="5040560"/>
          </a:xfrm>
        </p:spPr>
        <p:txBody>
          <a:bodyPr>
            <a:noAutofit/>
          </a:bodyPr>
          <a:lstStyle/>
          <a:p>
            <a:pPr>
              <a:lnSpc>
                <a:spcPct val="115000"/>
              </a:lnSpc>
              <a:spcAft>
                <a:spcPts val="1000"/>
              </a:spcAft>
            </a:pPr>
            <a:r>
              <a:rPr lang="sl-SI" sz="1400" i="1" dirty="0">
                <a:latin typeface="Cambria" pitchFamily="18" charset="0"/>
                <a:ea typeface="Times New Roman"/>
                <a:cs typeface="Times New Roman"/>
              </a:rPr>
              <a:t>Koordinatorka kulturno-umetnostne vzgoje na OŠ Žetale je za učence od 1. do 9. razreda Lidija Šešerko. V sodelovanju z Ministrstvom za kulturo in drugimi sodelujočimi institucijami pripravi celoletni program izvajanja po posameznih razredih, s poudarkom na projektu »Praznovanje kulturne dediščine«. </a:t>
            </a:r>
          </a:p>
          <a:p>
            <a:pPr>
              <a:lnSpc>
                <a:spcPct val="115000"/>
              </a:lnSpc>
              <a:spcAft>
                <a:spcPts val="1000"/>
              </a:spcAft>
            </a:pPr>
            <a:r>
              <a:rPr lang="sl-SI" sz="1400" i="1" dirty="0">
                <a:solidFill>
                  <a:srgbClr val="000000"/>
                </a:solidFill>
                <a:latin typeface="Cambria" pitchFamily="18" charset="0"/>
                <a:ea typeface="Times New Roman"/>
                <a:cs typeface="Times New Roman"/>
              </a:rPr>
              <a:t>V  okviru nacionalnega projekta  </a:t>
            </a:r>
            <a:r>
              <a:rPr lang="sl-SI" sz="1400" i="1" u="sng" dirty="0">
                <a:solidFill>
                  <a:srgbClr val="000000"/>
                </a:solidFill>
                <a:latin typeface="Cambria" pitchFamily="18" charset="0"/>
                <a:ea typeface="Times New Roman"/>
                <a:cs typeface="Times New Roman"/>
              </a:rPr>
              <a:t>TEDEN KULTURNE DEDIŠČINE</a:t>
            </a:r>
            <a:r>
              <a:rPr lang="sl-SI" sz="1400" i="1" dirty="0">
                <a:solidFill>
                  <a:srgbClr val="000000"/>
                </a:solidFill>
                <a:latin typeface="Cambria" pitchFamily="18" charset="0"/>
                <a:ea typeface="Times New Roman"/>
                <a:cs typeface="Times New Roman"/>
              </a:rPr>
              <a:t>, ki letos poteka od 26. </a:t>
            </a:r>
            <a:r>
              <a:rPr lang="pl-PL" sz="1400" i="1" dirty="0">
                <a:solidFill>
                  <a:srgbClr val="000000"/>
                </a:solidFill>
                <a:latin typeface="Cambria" pitchFamily="18" charset="0"/>
                <a:ea typeface="Times New Roman"/>
                <a:cs typeface="Times New Roman"/>
              </a:rPr>
              <a:t>9. 2015 do 3. 10. 2015 po vsej Sloveniji na temo </a:t>
            </a:r>
            <a:r>
              <a:rPr lang="pl-PL" sz="1400" i="1" u="sng" dirty="0">
                <a:solidFill>
                  <a:srgbClr val="000000"/>
                </a:solidFill>
                <a:latin typeface="Cambria" pitchFamily="18" charset="0"/>
                <a:ea typeface="Times New Roman"/>
                <a:cs typeface="Times New Roman"/>
              </a:rPr>
              <a:t>PRAZNOVANJA</a:t>
            </a:r>
            <a:r>
              <a:rPr lang="pl-PL" sz="1400" i="1" dirty="0">
                <a:solidFill>
                  <a:srgbClr val="000000"/>
                </a:solidFill>
                <a:latin typeface="Cambria" pitchFamily="18" charset="0"/>
                <a:ea typeface="Times New Roman"/>
                <a:cs typeface="Times New Roman"/>
              </a:rPr>
              <a:t>, smo si na naši šoli zadali nalogo, da bomo podrobneje spoznali  </a:t>
            </a:r>
            <a:r>
              <a:rPr lang="pl-PL" sz="1400" i="1" u="sng" dirty="0">
                <a:solidFill>
                  <a:srgbClr val="000000"/>
                </a:solidFill>
                <a:latin typeface="Cambria" pitchFamily="18" charset="0"/>
                <a:ea typeface="Times New Roman"/>
                <a:cs typeface="Times New Roman"/>
              </a:rPr>
              <a:t>ŽETALSKO GOSTIJO</a:t>
            </a:r>
            <a:r>
              <a:rPr lang="pl-PL" sz="1400" i="1" dirty="0">
                <a:solidFill>
                  <a:srgbClr val="000000"/>
                </a:solidFill>
                <a:latin typeface="Cambria" pitchFamily="18" charset="0"/>
                <a:ea typeface="Times New Roman"/>
                <a:cs typeface="Times New Roman"/>
              </a:rPr>
              <a:t>.	</a:t>
            </a:r>
            <a:endParaRPr lang="sl-SI" sz="1400" i="1" dirty="0">
              <a:latin typeface="Cambria" pitchFamily="18" charset="0"/>
              <a:ea typeface="Times New Roman"/>
              <a:cs typeface="Times New Roman"/>
            </a:endParaRPr>
          </a:p>
          <a:p>
            <a:pPr>
              <a:lnSpc>
                <a:spcPct val="115000"/>
              </a:lnSpc>
              <a:spcAft>
                <a:spcPts val="1000"/>
              </a:spcAft>
            </a:pPr>
            <a:r>
              <a:rPr lang="sl-SI" sz="1400" i="1" dirty="0">
                <a:solidFill>
                  <a:srgbClr val="000000"/>
                </a:solidFill>
                <a:latin typeface="Cambria" pitchFamily="18" charset="0"/>
                <a:ea typeface="Times New Roman"/>
                <a:cs typeface="Times New Roman"/>
              </a:rPr>
              <a:t>V  tednu kulturne dediščine bodo učenci naše šole podrobneje raziskovali in spoznavali običaje, ki so povezani s poroko. Dejavnosti bodo potekale v okviru rednega pouka in z </a:t>
            </a:r>
            <a:r>
              <a:rPr lang="sl-SI" sz="1400" i="1" dirty="0" err="1">
                <a:solidFill>
                  <a:srgbClr val="000000"/>
                </a:solidFill>
                <a:latin typeface="Cambria" pitchFamily="18" charset="0"/>
                <a:ea typeface="Times New Roman"/>
                <a:cs typeface="Times New Roman"/>
              </a:rPr>
              <a:t>medpredmetnim</a:t>
            </a:r>
            <a:r>
              <a:rPr lang="sl-SI" sz="1400" i="1" dirty="0">
                <a:solidFill>
                  <a:srgbClr val="000000"/>
                </a:solidFill>
                <a:latin typeface="Cambria" pitchFamily="18" charset="0"/>
                <a:ea typeface="Times New Roman"/>
                <a:cs typeface="Times New Roman"/>
              </a:rPr>
              <a:t> povezovanjem vsebin ter  pri dnevih dejavnosti. Učenci bodo s </a:t>
            </a:r>
            <a:r>
              <a:rPr lang="sl-SI" sz="1400" i="1" dirty="0" smtClean="0">
                <a:solidFill>
                  <a:srgbClr val="000000"/>
                </a:solidFill>
                <a:latin typeface="Cambria" pitchFamily="18" charset="0"/>
                <a:ea typeface="Times New Roman"/>
                <a:cs typeface="Times New Roman"/>
              </a:rPr>
              <a:t>pomočjo mentorjev </a:t>
            </a:r>
            <a:r>
              <a:rPr lang="sl-SI" sz="1400" i="1" dirty="0">
                <a:solidFill>
                  <a:srgbClr val="000000"/>
                </a:solidFill>
                <a:latin typeface="Cambria" pitchFamily="18" charset="0"/>
                <a:ea typeface="Times New Roman"/>
                <a:cs typeface="Times New Roman"/>
              </a:rPr>
              <a:t>v šoli ter zunanjih sodelavcev spoznavali in raziskovali šege in navade, ki so povezane z gostijo in vsemi spremljajočimi dogodki ob njej (glasba, hrana, obleka …).</a:t>
            </a:r>
            <a:endParaRPr lang="sl-SI" sz="1400" i="1" dirty="0">
              <a:latin typeface="Cambria" pitchFamily="18" charset="0"/>
              <a:ea typeface="Times New Roman"/>
              <a:cs typeface="Times New Roman"/>
            </a:endParaRPr>
          </a:p>
          <a:p>
            <a:r>
              <a:rPr lang="it-IT" sz="1400" i="1" dirty="0" err="1">
                <a:solidFill>
                  <a:srgbClr val="000000"/>
                </a:solidFill>
                <a:latin typeface="Cambria" pitchFamily="18" charset="0"/>
              </a:rPr>
              <a:t>Naše</a:t>
            </a:r>
            <a:r>
              <a:rPr lang="it-IT" sz="1400" i="1" dirty="0">
                <a:solidFill>
                  <a:srgbClr val="000000"/>
                </a:solidFill>
                <a:latin typeface="Cambria" pitchFamily="18" charset="0"/>
              </a:rPr>
              <a:t> </a:t>
            </a:r>
            <a:r>
              <a:rPr lang="it-IT" sz="1400" i="1" dirty="0" err="1">
                <a:solidFill>
                  <a:srgbClr val="000000"/>
                </a:solidFill>
                <a:latin typeface="Cambria" pitchFamily="18" charset="0"/>
              </a:rPr>
              <a:t>ugotovitve</a:t>
            </a:r>
            <a:r>
              <a:rPr lang="it-IT" sz="1400" i="1" dirty="0">
                <a:solidFill>
                  <a:srgbClr val="000000"/>
                </a:solidFill>
                <a:latin typeface="Cambria" pitchFamily="18" charset="0"/>
              </a:rPr>
              <a:t> in </a:t>
            </a:r>
            <a:r>
              <a:rPr lang="it-IT" sz="1400" i="1" dirty="0" err="1">
                <a:solidFill>
                  <a:srgbClr val="000000"/>
                </a:solidFill>
                <a:latin typeface="Cambria" pitchFamily="18" charset="0"/>
              </a:rPr>
              <a:t>spoznanja</a:t>
            </a:r>
            <a:r>
              <a:rPr lang="it-IT" sz="1400" i="1" dirty="0">
                <a:solidFill>
                  <a:srgbClr val="000000"/>
                </a:solidFill>
                <a:latin typeface="Cambria" pitchFamily="18" charset="0"/>
              </a:rPr>
              <a:t> </a:t>
            </a:r>
            <a:r>
              <a:rPr lang="it-IT" sz="1400" i="1" dirty="0" err="1">
                <a:solidFill>
                  <a:srgbClr val="000000"/>
                </a:solidFill>
                <a:latin typeface="Cambria" pitchFamily="18" charset="0"/>
              </a:rPr>
              <a:t>bomo</a:t>
            </a:r>
            <a:r>
              <a:rPr lang="it-IT" sz="1400" i="1" dirty="0">
                <a:solidFill>
                  <a:srgbClr val="000000"/>
                </a:solidFill>
                <a:latin typeface="Cambria" pitchFamily="18" charset="0"/>
              </a:rPr>
              <a:t> </a:t>
            </a:r>
            <a:r>
              <a:rPr lang="it-IT" sz="1400" i="1" dirty="0" err="1">
                <a:solidFill>
                  <a:srgbClr val="000000"/>
                </a:solidFill>
                <a:latin typeface="Cambria" pitchFamily="18" charset="0"/>
              </a:rPr>
              <a:t>predstavili</a:t>
            </a:r>
            <a:r>
              <a:rPr lang="it-IT" sz="1400" i="1" dirty="0">
                <a:solidFill>
                  <a:srgbClr val="000000"/>
                </a:solidFill>
                <a:latin typeface="Cambria" pitchFamily="18" charset="0"/>
              </a:rPr>
              <a:t> </a:t>
            </a:r>
            <a:r>
              <a:rPr lang="it-IT" sz="1400" i="1" dirty="0" err="1">
                <a:solidFill>
                  <a:srgbClr val="000000"/>
                </a:solidFill>
                <a:latin typeface="Cambria" pitchFamily="18" charset="0"/>
              </a:rPr>
              <a:t>na</a:t>
            </a:r>
            <a:r>
              <a:rPr lang="it-IT" sz="1400" i="1" dirty="0">
                <a:solidFill>
                  <a:srgbClr val="000000"/>
                </a:solidFill>
                <a:latin typeface="Cambria" pitchFamily="18" charset="0"/>
              </a:rPr>
              <a:t> </a:t>
            </a:r>
            <a:r>
              <a:rPr lang="it-IT" sz="1400" i="1" dirty="0" err="1">
                <a:solidFill>
                  <a:srgbClr val="000000"/>
                </a:solidFill>
                <a:latin typeface="Cambria" pitchFamily="18" charset="0"/>
              </a:rPr>
              <a:t>zaključni</a:t>
            </a:r>
            <a:r>
              <a:rPr lang="it-IT" sz="1400" i="1" dirty="0">
                <a:solidFill>
                  <a:srgbClr val="000000"/>
                </a:solidFill>
                <a:latin typeface="Cambria" pitchFamily="18" charset="0"/>
              </a:rPr>
              <a:t> </a:t>
            </a:r>
            <a:r>
              <a:rPr lang="it-IT" sz="1400" i="1" dirty="0" err="1" smtClean="0">
                <a:solidFill>
                  <a:srgbClr val="000000"/>
                </a:solidFill>
                <a:latin typeface="Cambria" pitchFamily="18" charset="0"/>
              </a:rPr>
              <a:t>prireditvi</a:t>
            </a:r>
            <a:r>
              <a:rPr lang="it-IT" sz="1400" i="1" dirty="0" smtClean="0">
                <a:solidFill>
                  <a:srgbClr val="000000"/>
                </a:solidFill>
                <a:latin typeface="Cambria" pitchFamily="18" charset="0"/>
              </a:rPr>
              <a:t>.</a:t>
            </a:r>
            <a:r>
              <a:rPr lang="sl-SI" sz="1400" i="1" dirty="0" smtClean="0">
                <a:latin typeface="Cambria" pitchFamily="18" charset="0"/>
              </a:rPr>
              <a:t> Na njej bodo </a:t>
            </a:r>
            <a:r>
              <a:rPr lang="it-IT" sz="1400" i="1" dirty="0" err="1" smtClean="0">
                <a:solidFill>
                  <a:srgbClr val="000000"/>
                </a:solidFill>
                <a:latin typeface="Cambria" pitchFamily="18" charset="0"/>
              </a:rPr>
              <a:t>otroci</a:t>
            </a:r>
            <a:r>
              <a:rPr lang="it-IT" sz="1400" i="1" dirty="0" smtClean="0">
                <a:solidFill>
                  <a:srgbClr val="000000"/>
                </a:solidFill>
                <a:latin typeface="Cambria" pitchFamily="18" charset="0"/>
              </a:rPr>
              <a:t> </a:t>
            </a:r>
            <a:r>
              <a:rPr lang="it-IT" sz="1400" i="1" dirty="0" err="1" smtClean="0">
                <a:solidFill>
                  <a:srgbClr val="000000"/>
                </a:solidFill>
                <a:latin typeface="Cambria" pitchFamily="18" charset="0"/>
              </a:rPr>
              <a:t>vrtca</a:t>
            </a:r>
            <a:r>
              <a:rPr lang="it-IT" sz="1400" i="1" dirty="0" smtClean="0">
                <a:solidFill>
                  <a:srgbClr val="000000"/>
                </a:solidFill>
                <a:latin typeface="Cambria" pitchFamily="18" charset="0"/>
              </a:rPr>
              <a:t> </a:t>
            </a:r>
            <a:r>
              <a:rPr lang="it-IT" sz="1400" i="1" dirty="0">
                <a:solidFill>
                  <a:srgbClr val="000000"/>
                </a:solidFill>
                <a:latin typeface="Cambria" pitchFamily="18" charset="0"/>
              </a:rPr>
              <a:t>in </a:t>
            </a:r>
            <a:r>
              <a:rPr lang="it-IT" sz="1400" i="1" dirty="0" err="1" smtClean="0">
                <a:solidFill>
                  <a:srgbClr val="000000"/>
                </a:solidFill>
                <a:latin typeface="Cambria" pitchFamily="18" charset="0"/>
              </a:rPr>
              <a:t>šole</a:t>
            </a:r>
            <a:r>
              <a:rPr lang="it-IT" sz="1400" i="1" dirty="0" smtClean="0">
                <a:solidFill>
                  <a:srgbClr val="000000"/>
                </a:solidFill>
                <a:latin typeface="Cambria" pitchFamily="18" charset="0"/>
              </a:rPr>
              <a:t> </a:t>
            </a:r>
            <a:r>
              <a:rPr lang="it-IT" sz="1400" i="1" dirty="0" err="1">
                <a:solidFill>
                  <a:srgbClr val="000000"/>
                </a:solidFill>
                <a:latin typeface="Cambria" pitchFamily="18" charset="0"/>
              </a:rPr>
              <a:t>prikazali</a:t>
            </a:r>
            <a:r>
              <a:rPr lang="it-IT" sz="1400" i="1" dirty="0">
                <a:solidFill>
                  <a:srgbClr val="000000"/>
                </a:solidFill>
                <a:latin typeface="Cambria" pitchFamily="18" charset="0"/>
              </a:rPr>
              <a:t> </a:t>
            </a:r>
            <a:r>
              <a:rPr lang="it-IT" sz="1400" i="1" dirty="0" err="1">
                <a:solidFill>
                  <a:srgbClr val="000000"/>
                </a:solidFill>
                <a:latin typeface="Cambria" pitchFamily="18" charset="0"/>
              </a:rPr>
              <a:t>dogodke</a:t>
            </a:r>
            <a:r>
              <a:rPr lang="it-IT" sz="1400" i="1" dirty="0">
                <a:solidFill>
                  <a:srgbClr val="000000"/>
                </a:solidFill>
                <a:latin typeface="Cambria" pitchFamily="18" charset="0"/>
              </a:rPr>
              <a:t>, ki so se v </a:t>
            </a:r>
            <a:r>
              <a:rPr lang="it-IT" sz="1400" i="1" dirty="0" err="1">
                <a:solidFill>
                  <a:srgbClr val="000000"/>
                </a:solidFill>
                <a:latin typeface="Cambria" pitchFamily="18" charset="0"/>
              </a:rPr>
              <a:t>preteklosti</a:t>
            </a:r>
            <a:r>
              <a:rPr lang="it-IT" sz="1400" i="1" dirty="0">
                <a:solidFill>
                  <a:srgbClr val="000000"/>
                </a:solidFill>
                <a:latin typeface="Cambria" pitchFamily="18" charset="0"/>
              </a:rPr>
              <a:t> </a:t>
            </a:r>
            <a:r>
              <a:rPr lang="it-IT" sz="1400" i="1" dirty="0" err="1">
                <a:solidFill>
                  <a:srgbClr val="000000"/>
                </a:solidFill>
                <a:latin typeface="Cambria" pitchFamily="18" charset="0"/>
              </a:rPr>
              <a:t>zvrstili</a:t>
            </a:r>
            <a:r>
              <a:rPr lang="it-IT" sz="1400" i="1" dirty="0">
                <a:solidFill>
                  <a:srgbClr val="000000"/>
                </a:solidFill>
                <a:latin typeface="Cambria" pitchFamily="18" charset="0"/>
              </a:rPr>
              <a:t> pred </a:t>
            </a:r>
            <a:r>
              <a:rPr lang="it-IT" sz="1400" i="1" dirty="0" err="1">
                <a:solidFill>
                  <a:srgbClr val="000000"/>
                </a:solidFill>
                <a:latin typeface="Cambria" pitchFamily="18" charset="0"/>
              </a:rPr>
              <a:t>poroko</a:t>
            </a:r>
            <a:r>
              <a:rPr lang="it-IT" sz="1400" i="1" dirty="0">
                <a:solidFill>
                  <a:srgbClr val="000000"/>
                </a:solidFill>
                <a:latin typeface="Cambria" pitchFamily="18" charset="0"/>
              </a:rPr>
              <a:t> in </a:t>
            </a:r>
            <a:r>
              <a:rPr lang="it-IT" sz="1400" i="1" dirty="0" err="1">
                <a:solidFill>
                  <a:srgbClr val="000000"/>
                </a:solidFill>
                <a:latin typeface="Cambria" pitchFamily="18" charset="0"/>
              </a:rPr>
              <a:t>ob</a:t>
            </a:r>
            <a:r>
              <a:rPr lang="it-IT" sz="1400" i="1" dirty="0">
                <a:solidFill>
                  <a:srgbClr val="000000"/>
                </a:solidFill>
                <a:latin typeface="Cambria" pitchFamily="18" charset="0"/>
              </a:rPr>
              <a:t> </a:t>
            </a:r>
            <a:r>
              <a:rPr lang="it-IT" sz="1400" i="1" dirty="0" err="1">
                <a:solidFill>
                  <a:srgbClr val="000000"/>
                </a:solidFill>
                <a:latin typeface="Cambria" pitchFamily="18" charset="0"/>
              </a:rPr>
              <a:t>njej</a:t>
            </a:r>
            <a:r>
              <a:rPr lang="it-IT" sz="1400" i="1" dirty="0">
                <a:solidFill>
                  <a:srgbClr val="000000"/>
                </a:solidFill>
                <a:latin typeface="Cambria" pitchFamily="18" charset="0"/>
              </a:rPr>
              <a:t>.</a:t>
            </a:r>
            <a:endParaRPr lang="sl-SI" sz="1400" i="1" dirty="0">
              <a:latin typeface="Cambria" pitchFamily="18" charset="0"/>
            </a:endParaRPr>
          </a:p>
          <a:p>
            <a:r>
              <a:rPr lang="sl-SI" sz="1400" i="1" dirty="0">
                <a:solidFill>
                  <a:srgbClr val="000000"/>
                </a:solidFill>
                <a:latin typeface="Cambria" pitchFamily="18" charset="0"/>
              </a:rPr>
              <a:t>Z aktivnostmi TKD </a:t>
            </a:r>
            <a:r>
              <a:rPr lang="sl-SI" sz="1400" i="1" dirty="0" smtClean="0">
                <a:solidFill>
                  <a:srgbClr val="000000"/>
                </a:solidFill>
                <a:latin typeface="Cambria" pitchFamily="18" charset="0"/>
              </a:rPr>
              <a:t>želimo </a:t>
            </a:r>
            <a:r>
              <a:rPr lang="sl-SI" sz="1400" i="1" dirty="0" smtClean="0">
                <a:latin typeface="Cambria" pitchFamily="18" charset="0"/>
                <a:ea typeface="Times New Roman"/>
                <a:cs typeface="Times New Roman"/>
              </a:rPr>
              <a:t>spodbujati </a:t>
            </a:r>
            <a:r>
              <a:rPr lang="sl-SI" sz="1400" i="1" dirty="0">
                <a:latin typeface="Cambria" pitchFamily="18" charset="0"/>
                <a:ea typeface="Times New Roman"/>
                <a:cs typeface="Times New Roman"/>
              </a:rPr>
              <a:t>k večji vključenosti vsebin s področja ohranjanja kulturne in naravne dediščine v vzgojno izobraževalne procese, v formalnem in neformalnem izobraževanju;</a:t>
            </a:r>
          </a:p>
          <a:p>
            <a:pPr lvl="0" indent="-342900">
              <a:buFont typeface="Times New Roman"/>
              <a:buChar char="–"/>
            </a:pPr>
            <a:r>
              <a:rPr lang="sl-SI" sz="1400" i="1" dirty="0">
                <a:latin typeface="Cambria" pitchFamily="18" charset="0"/>
                <a:ea typeface="Times New Roman"/>
                <a:cs typeface="Times New Roman"/>
              </a:rPr>
              <a:t>učencem podati osnove prepoznavanja, spoznavanja, ohranjanja in varovanja dediščine</a:t>
            </a:r>
          </a:p>
          <a:p>
            <a:pPr lvl="0" indent="-342900">
              <a:buFont typeface="Times New Roman"/>
              <a:buChar char="–"/>
            </a:pPr>
            <a:r>
              <a:rPr lang="sl-SI" sz="1400" i="1" dirty="0">
                <a:latin typeface="Cambria" pitchFamily="18" charset="0"/>
                <a:ea typeface="Times New Roman"/>
                <a:cs typeface="Times New Roman"/>
              </a:rPr>
              <a:t>jih podučiti, kako, kje in od koga pridobiti osnovne informacije o dediščini. </a:t>
            </a:r>
          </a:p>
          <a:p>
            <a:pPr>
              <a:lnSpc>
                <a:spcPct val="115000"/>
              </a:lnSpc>
              <a:spcAft>
                <a:spcPts val="1000"/>
              </a:spcAft>
            </a:pPr>
            <a:r>
              <a:rPr lang="sl-SI" sz="1400" i="1" dirty="0">
                <a:solidFill>
                  <a:srgbClr val="000000"/>
                </a:solidFill>
                <a:latin typeface="Cambria" pitchFamily="18" charset="0"/>
                <a:ea typeface="Times New Roman"/>
                <a:cs typeface="Times New Roman"/>
              </a:rPr>
              <a:t> </a:t>
            </a:r>
            <a:r>
              <a:rPr lang="sl-SI" sz="1400" i="1" dirty="0" smtClean="0">
                <a:solidFill>
                  <a:srgbClr val="000000"/>
                </a:solidFill>
                <a:latin typeface="Cambria" pitchFamily="18" charset="0"/>
                <a:ea typeface="Times New Roman"/>
                <a:cs typeface="Times New Roman"/>
              </a:rPr>
              <a:t>Kulturna </a:t>
            </a:r>
            <a:r>
              <a:rPr lang="sl-SI" sz="1400" i="1" dirty="0">
                <a:solidFill>
                  <a:srgbClr val="000000"/>
                </a:solidFill>
                <a:latin typeface="Cambria" pitchFamily="18" charset="0"/>
                <a:ea typeface="Times New Roman"/>
                <a:cs typeface="Times New Roman"/>
              </a:rPr>
              <a:t>vzgoja na področju dediščine naj postane vzgoja za vse življenje.</a:t>
            </a:r>
            <a:endParaRPr lang="sl-SI" sz="1400" i="1" dirty="0">
              <a:latin typeface="Cambria" pitchFamily="18" charset="0"/>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21537089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ŠOLSKI SKLAD</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sp>
        <p:nvSpPr>
          <p:cNvPr id="3" name="Ograda vsebine 2"/>
          <p:cNvSpPr>
            <a:spLocks noGrp="1"/>
          </p:cNvSpPr>
          <p:nvPr>
            <p:ph idx="1"/>
          </p:nvPr>
        </p:nvSpPr>
        <p:spPr>
          <a:xfrm>
            <a:off x="395536" y="1412776"/>
            <a:ext cx="8424936" cy="5040560"/>
          </a:xfrm>
        </p:spPr>
        <p:txBody>
          <a:bodyPr>
            <a:noAutofit/>
          </a:bodyPr>
          <a:lstStyle/>
          <a:p>
            <a:pPr>
              <a:lnSpc>
                <a:spcPct val="115000"/>
              </a:lnSpc>
              <a:spcAft>
                <a:spcPts val="1000"/>
              </a:spcAft>
            </a:pPr>
            <a:r>
              <a:rPr lang="sl-SI" sz="1600" i="1" dirty="0">
                <a:latin typeface="Calibri"/>
                <a:ea typeface="Calibri"/>
                <a:cs typeface="Times New Roman"/>
              </a:rPr>
              <a:t>Dejavnost šolskega sklada je pridobivanje sredstev iz donacij, sponzorstev, zbiranja odpadnega papirja, prispevkov staršev in drugih virov. Namen sklada je sofinanciranje dejavnosti in potreb posameznega razreda v šoli. V šol. letu 2015/2016 bomo največ sredstev namenili subvencioniranju prevozov učencev šole na dneve dejavnosti in ekskurzije ter nakupu didaktičnih sredstev. Šolski sklad ima upravni odbor, sestavljen iz 9 članov – treh predstavnikov staršev šole, dveh predstavnikov staršev vrtca, ki jih imenuje Svet staršev ter štirih predstavnikov zaposlenih, dveh iz šole in dveh iz vrtca, ki jih imenuje Svet zavoda. Predsednika izberejo sami. Administrativne in finančne zadeve opravlja za sklad administrativno-računovodska služba šole. Šolski sklad ima svoj podračun in sredstva. Starši se boste lahko za enotno višino prostovoljnih prispevkov odločili na razrednem roditeljskem sestanku.</a:t>
            </a:r>
            <a:endParaRPr lang="sl-SI" sz="1600" dirty="0">
              <a:latin typeface="Cambria"/>
              <a:ea typeface="Times New Roman"/>
              <a:cs typeface="Times New Roman"/>
            </a:endParaRPr>
          </a:p>
          <a:p>
            <a:pPr>
              <a:lnSpc>
                <a:spcPct val="115000"/>
              </a:lnSpc>
              <a:spcAft>
                <a:spcPts val="1000"/>
              </a:spcAft>
            </a:pPr>
            <a:r>
              <a:rPr lang="sl-SI" sz="1600" dirty="0" smtClean="0">
                <a:latin typeface="Calibri" panose="020F0502020204030204" pitchFamily="34" charset="0"/>
                <a:ea typeface="Times New Roman"/>
                <a:cs typeface="Times New Roman"/>
              </a:rPr>
              <a:t>V upravni odbor šolskega sklada OŠ Žetale so izvoljeni: Jožef Korez (predsednik), Jožica Prevolšek (podpredsednica), Polonca Colnarič (tajnica) ter Natalija Stres, Jožica Skledar, Sandra Skok, Monika </a:t>
            </a:r>
            <a:r>
              <a:rPr lang="sl-SI" sz="1600" dirty="0" err="1" smtClean="0">
                <a:latin typeface="Calibri" panose="020F0502020204030204" pitchFamily="34" charset="0"/>
                <a:ea typeface="Times New Roman"/>
                <a:cs typeface="Times New Roman"/>
              </a:rPr>
              <a:t>Herbaj</a:t>
            </a:r>
            <a:r>
              <a:rPr lang="sl-SI" sz="1600" dirty="0" smtClean="0">
                <a:latin typeface="Calibri" panose="020F0502020204030204" pitchFamily="34" charset="0"/>
                <a:ea typeface="Times New Roman"/>
                <a:cs typeface="Times New Roman"/>
              </a:rPr>
              <a:t>, Jožica Maroh Jus, Marta Trafela – članice.</a:t>
            </a:r>
          </a:p>
          <a:p>
            <a:pPr>
              <a:lnSpc>
                <a:spcPct val="115000"/>
              </a:lnSpc>
              <a:spcAft>
                <a:spcPts val="1000"/>
              </a:spcAft>
            </a:pPr>
            <a:r>
              <a:rPr lang="sl-SI" sz="1600" dirty="0" smtClean="0">
                <a:latin typeface="Calibri" panose="020F0502020204030204" pitchFamily="34" charset="0"/>
                <a:ea typeface="Times New Roman"/>
                <a:cs typeface="Times New Roman"/>
              </a:rPr>
              <a:t>Upravni odbor je sprejel Pravila delovanja in Letni program dela 2015/2016.</a:t>
            </a:r>
            <a:r>
              <a:rPr lang="sl-SI" sz="1600" dirty="0">
                <a:latin typeface="Calibri" panose="020F0502020204030204" pitchFamily="34" charset="0"/>
                <a:ea typeface="Times New Roman"/>
                <a:cs typeface="Times New Roman"/>
              </a:rPr>
              <a:t> </a:t>
            </a:r>
            <a:r>
              <a:rPr lang="sl-SI" sz="1600" dirty="0" smtClean="0">
                <a:latin typeface="Calibri" panose="020F0502020204030204" pitchFamily="34" charset="0"/>
                <a:ea typeface="Times New Roman"/>
                <a:cs typeface="Times New Roman"/>
              </a:rPr>
              <a:t>Sredstva lahko nakažete na </a:t>
            </a:r>
            <a:r>
              <a:rPr lang="sl-SI" sz="1600" i="1" dirty="0" smtClean="0">
                <a:latin typeface="Calibri" panose="020F0502020204030204" pitchFamily="34" charset="0"/>
                <a:ea typeface="Times New Roman"/>
                <a:cs typeface="Times New Roman"/>
              </a:rPr>
              <a:t>TRR šolskega sklada: </a:t>
            </a:r>
            <a:r>
              <a:rPr lang="sl-SI" sz="1600" b="1" i="1" dirty="0">
                <a:solidFill>
                  <a:srgbClr val="242833"/>
                </a:solidFill>
                <a:latin typeface="Calibri" panose="020F0502020204030204" pitchFamily="34" charset="0"/>
                <a:ea typeface="Calibri"/>
                <a:cs typeface="Arial"/>
              </a:rPr>
              <a:t>IBAN SI56 0139 1603 0688 204 (BANKA SLOVENIJE LJUBLJANA)</a:t>
            </a:r>
            <a:r>
              <a:rPr lang="sl-SI" sz="1600" b="1" i="1" dirty="0">
                <a:solidFill>
                  <a:srgbClr val="000000"/>
                </a:solidFill>
                <a:latin typeface="Calibri" panose="020F0502020204030204" pitchFamily="34" charset="0"/>
                <a:ea typeface="Times New Roman"/>
                <a:cs typeface="Times New Roman"/>
              </a:rPr>
              <a:t> – za šolski sklad OŠ Žetale</a:t>
            </a:r>
            <a:r>
              <a:rPr lang="sl-SI" sz="1600" dirty="0">
                <a:solidFill>
                  <a:srgbClr val="000000"/>
                </a:solidFill>
                <a:latin typeface="Calibri" panose="020F0502020204030204" pitchFamily="34" charset="0"/>
                <a:ea typeface="Times New Roman"/>
                <a:cs typeface="Times New Roman"/>
              </a:rPr>
              <a:t>. </a:t>
            </a:r>
            <a:r>
              <a:rPr lang="sl-SI" sz="1600" i="1" dirty="0" smtClean="0">
                <a:latin typeface="Calibri" panose="020F0502020204030204" pitchFamily="34" charset="0"/>
                <a:ea typeface="Times New Roman"/>
                <a:cs typeface="Times New Roman"/>
              </a:rPr>
              <a:t>Sklic namena za vrtec je 500, sklic za šolo je 100.</a:t>
            </a:r>
            <a:endParaRPr lang="sl-SI" sz="1600" i="1" dirty="0">
              <a:latin typeface="Calibri" panose="020F0502020204030204" pitchFamily="34" charset="0"/>
              <a:ea typeface="Times New Roman"/>
              <a:cs typeface="Times New Roman"/>
            </a:endParaRPr>
          </a:p>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37605266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KADROVSKA ZASEDBA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sp>
        <p:nvSpPr>
          <p:cNvPr id="3" name="Ograda vsebine 2"/>
          <p:cNvSpPr>
            <a:spLocks noGrp="1"/>
          </p:cNvSpPr>
          <p:nvPr>
            <p:ph idx="1"/>
          </p:nvPr>
        </p:nvSpPr>
        <p:spPr>
          <a:xfrm>
            <a:off x="395536" y="1412776"/>
            <a:ext cx="8424936" cy="5040560"/>
          </a:xfrm>
        </p:spPr>
        <p:txBody>
          <a:bodyPr>
            <a:noAutofit/>
          </a:bodyPr>
          <a:lstStyle/>
          <a:p>
            <a:pPr marL="68580" indent="0">
              <a:buNone/>
            </a:pPr>
            <a:endParaRPr lang="sl-SI" sz="1600" b="1" dirty="0" smtClean="0">
              <a:latin typeface="Cambria" pitchFamily="18" charset="0"/>
              <a:ea typeface="Times New Roman"/>
            </a:endParaRPr>
          </a:p>
          <a:p>
            <a:pPr marL="68580" indent="0">
              <a:buNone/>
            </a:pPr>
            <a:endParaRPr lang="sl-SI" sz="1600" b="1" dirty="0" smtClean="0">
              <a:latin typeface="Cambria" pitchFamily="18" charset="0"/>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535825793"/>
              </p:ext>
            </p:extLst>
          </p:nvPr>
        </p:nvGraphicFramePr>
        <p:xfrm>
          <a:off x="827584" y="1556792"/>
          <a:ext cx="7488832" cy="4512530"/>
        </p:xfrm>
        <a:graphic>
          <a:graphicData uri="http://schemas.openxmlformats.org/drawingml/2006/table">
            <a:tbl>
              <a:tblPr firstRow="1" firstCol="1" bandRow="1"/>
              <a:tblGrid>
                <a:gridCol w="3059069"/>
                <a:gridCol w="4429763"/>
              </a:tblGrid>
              <a:tr h="256028">
                <a:tc>
                  <a:txBody>
                    <a:bodyPr/>
                    <a:lstStyle/>
                    <a:p>
                      <a:pPr>
                        <a:lnSpc>
                          <a:spcPct val="115000"/>
                        </a:lnSpc>
                        <a:spcAft>
                          <a:spcPts val="0"/>
                        </a:spcAft>
                      </a:pPr>
                      <a:r>
                        <a:rPr lang="sl-SI" sz="1400" i="1" dirty="0">
                          <a:effectLst/>
                          <a:latin typeface="Cambria"/>
                          <a:ea typeface="Times New Roman"/>
                          <a:cs typeface="Times New Roman"/>
                        </a:rPr>
                        <a:t>Vodstvo šole:</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  ravnateljica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066">
                <a:tc>
                  <a:txBody>
                    <a:bodyPr/>
                    <a:lstStyle/>
                    <a:p>
                      <a:pPr>
                        <a:lnSpc>
                          <a:spcPct val="115000"/>
                        </a:lnSpc>
                        <a:spcAft>
                          <a:spcPts val="0"/>
                        </a:spcAft>
                      </a:pPr>
                      <a:r>
                        <a:rPr lang="sl-SI" sz="1400" i="1" dirty="0">
                          <a:effectLst/>
                          <a:latin typeface="Cambria"/>
                          <a:ea typeface="Times New Roman"/>
                          <a:cs typeface="Times New Roman"/>
                        </a:rPr>
                        <a:t>Učitelji:</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sl-SI" sz="1400" dirty="0">
                          <a:effectLst/>
                          <a:latin typeface="Calibri"/>
                        </a:rPr>
                        <a:t>17 učiteljev, od teh 3 dopolnjujejo učno obvezo pri nas, 5 naših učiteljev pa dopolnjuje učno obvezo na drugih/sosednjih šolah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57">
                <a:tc>
                  <a:txBody>
                    <a:bodyPr/>
                    <a:lstStyle/>
                    <a:p>
                      <a:pPr>
                        <a:lnSpc>
                          <a:spcPct val="115000"/>
                        </a:lnSpc>
                        <a:spcAft>
                          <a:spcPts val="0"/>
                        </a:spcAft>
                      </a:pPr>
                      <a:r>
                        <a:rPr lang="sl-SI" sz="1400" i="1">
                          <a:effectLst/>
                          <a:latin typeface="Cambria"/>
                          <a:ea typeface="Times New Roman"/>
                          <a:cs typeface="Times New Roman"/>
                        </a:rPr>
                        <a:t>Organizator informacijske dejavnosti:</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0,20 delovne obveze (dopolnjuje obvezo na naši šoli, zaposlen na OŠ Kungota)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8143">
                <a:tc>
                  <a:txBody>
                    <a:bodyPr/>
                    <a:lstStyle/>
                    <a:p>
                      <a:pPr>
                        <a:lnSpc>
                          <a:spcPct val="115000"/>
                        </a:lnSpc>
                        <a:spcAft>
                          <a:spcPts val="0"/>
                        </a:spcAft>
                      </a:pPr>
                      <a:r>
                        <a:rPr lang="sl-SI" sz="1400" i="1">
                          <a:effectLst/>
                          <a:latin typeface="Calibri"/>
                        </a:rPr>
                        <a:t>Šolska svetovalna služba:</a:t>
                      </a:r>
                      <a:endParaRPr lang="sl-SI" sz="14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libri"/>
                        </a:rPr>
                        <a:t>0,30 socialna delavka (zaposlena tudi na OŠ Hajdina)</a:t>
                      </a:r>
                      <a:endParaRPr lang="sl-SI" sz="1400" dirty="0">
                        <a:effectLst/>
                        <a:latin typeface="Calibri"/>
                      </a:endParaRPr>
                    </a:p>
                    <a:p>
                      <a:pPr>
                        <a:lnSpc>
                          <a:spcPct val="115000"/>
                        </a:lnSpc>
                        <a:spcAft>
                          <a:spcPts val="0"/>
                        </a:spcAft>
                      </a:pPr>
                      <a:r>
                        <a:rPr lang="sl-SI" sz="1400" i="1" dirty="0">
                          <a:effectLst/>
                          <a:latin typeface="Calibri"/>
                        </a:rPr>
                        <a:t>0,70  specialna pedagoginja (dopolnjuje obvezo na naši </a:t>
                      </a:r>
                      <a:endParaRPr lang="sl-SI" sz="1400" dirty="0">
                        <a:effectLst/>
                        <a:latin typeface="Calibri"/>
                      </a:endParaRPr>
                    </a:p>
                    <a:p>
                      <a:pPr>
                        <a:lnSpc>
                          <a:spcPct val="115000"/>
                        </a:lnSpc>
                        <a:spcAft>
                          <a:spcPts val="0"/>
                        </a:spcAft>
                      </a:pPr>
                      <a:r>
                        <a:rPr lang="sl-SI" sz="1400" i="1" dirty="0">
                          <a:effectLst/>
                          <a:latin typeface="Calibri"/>
                        </a:rPr>
                        <a:t>šoli, zaposlena na OŠ dr. Ljudevita Pivka Ptuj)</a:t>
                      </a:r>
                      <a:endParaRPr lang="sl-SI" sz="1400" dirty="0">
                        <a:effectLst/>
                        <a:latin typeface="Calibri"/>
                      </a:endParaRPr>
                    </a:p>
                    <a:p>
                      <a:pPr>
                        <a:lnSpc>
                          <a:spcPct val="115000"/>
                        </a:lnSpc>
                        <a:spcAft>
                          <a:spcPts val="0"/>
                        </a:spcAft>
                      </a:pPr>
                      <a:r>
                        <a:rPr lang="sl-SI" sz="1400" i="1" dirty="0">
                          <a:effectLst/>
                          <a:latin typeface="Calibri"/>
                        </a:rPr>
                        <a:t>0,09 logopedinja (dopolnjuje obvezo na naši </a:t>
                      </a:r>
                      <a:endParaRPr lang="sl-SI" sz="1400" dirty="0">
                        <a:effectLst/>
                        <a:latin typeface="Calibri"/>
                      </a:endParaRPr>
                    </a:p>
                    <a:p>
                      <a:pPr>
                        <a:lnSpc>
                          <a:spcPct val="115000"/>
                        </a:lnSpc>
                      </a:pPr>
                      <a:r>
                        <a:rPr lang="sl-SI" sz="1400" i="1" dirty="0">
                          <a:effectLst/>
                          <a:latin typeface="Calibri"/>
                        </a:rPr>
                        <a:t>šoli, zaposlena na OŠ dr. Ljudevita Pivka Ptuj)</a:t>
                      </a:r>
                      <a:endParaRPr lang="sl-SI" sz="1400" dirty="0">
                        <a:effectLst/>
                        <a:latin typeface="Calibri"/>
                      </a:endParaRPr>
                    </a:p>
                    <a:p>
                      <a:pPr>
                        <a:lnSpc>
                          <a:spcPct val="115000"/>
                        </a:lnSpc>
                      </a:pPr>
                      <a:r>
                        <a:rPr lang="sl-SI" sz="1400" i="1" dirty="0">
                          <a:effectLst/>
                          <a:latin typeface="Calibri"/>
                        </a:rPr>
                        <a:t>0,50 učiteljica DSP in učne pomoči (zaposlena pri nas)</a:t>
                      </a:r>
                      <a:endParaRPr lang="sl-SI" sz="1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28">
                <a:tc>
                  <a:txBody>
                    <a:bodyPr/>
                    <a:lstStyle/>
                    <a:p>
                      <a:pPr>
                        <a:lnSpc>
                          <a:spcPct val="115000"/>
                        </a:lnSpc>
                        <a:spcAft>
                          <a:spcPts val="0"/>
                        </a:spcAft>
                      </a:pPr>
                      <a:r>
                        <a:rPr lang="sl-SI" sz="1400" i="1">
                          <a:effectLst/>
                          <a:latin typeface="Cambria"/>
                          <a:ea typeface="Times New Roman"/>
                          <a:cs typeface="Times New Roman"/>
                        </a:rPr>
                        <a:t>Vodja šolske prehrane:</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0,02 delavke</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28">
                <a:tc>
                  <a:txBody>
                    <a:bodyPr/>
                    <a:lstStyle/>
                    <a:p>
                      <a:pPr>
                        <a:lnSpc>
                          <a:spcPct val="115000"/>
                        </a:lnSpc>
                        <a:spcAft>
                          <a:spcPts val="0"/>
                        </a:spcAft>
                      </a:pPr>
                      <a:r>
                        <a:rPr lang="sl-SI" sz="1400" i="1">
                          <a:effectLst/>
                          <a:latin typeface="Cambria"/>
                          <a:ea typeface="Times New Roman"/>
                          <a:cs typeface="Times New Roman"/>
                        </a:rPr>
                        <a:t>Knjižničarka:</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0,30</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57">
                <a:tc>
                  <a:txBody>
                    <a:bodyPr/>
                    <a:lstStyle/>
                    <a:p>
                      <a:pPr>
                        <a:lnSpc>
                          <a:spcPct val="115000"/>
                        </a:lnSpc>
                        <a:spcAft>
                          <a:spcPts val="0"/>
                        </a:spcAft>
                      </a:pPr>
                      <a:r>
                        <a:rPr lang="sl-SI" sz="1400" i="1">
                          <a:effectLst/>
                          <a:latin typeface="Cambria"/>
                          <a:ea typeface="Times New Roman"/>
                          <a:cs typeface="Times New Roman"/>
                        </a:rPr>
                        <a:t>Skupaj strokovnih delavcev:</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24 (16 delno ali v celoti zaposlenih na naši šoli, ostali  učno/delovno obvezo pri nas dopolnjujejo)</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28">
                <a:tc>
                  <a:txBody>
                    <a:bodyPr/>
                    <a:lstStyle/>
                    <a:p>
                      <a:pPr>
                        <a:lnSpc>
                          <a:spcPct val="115000"/>
                        </a:lnSpc>
                        <a:spcAft>
                          <a:spcPts val="0"/>
                        </a:spcAft>
                      </a:pPr>
                      <a:r>
                        <a:rPr lang="sl-SI" sz="1400" i="1">
                          <a:effectLst/>
                          <a:latin typeface="Cambria"/>
                          <a:ea typeface="Times New Roman"/>
                          <a:cs typeface="Times New Roman"/>
                        </a:rPr>
                        <a:t>Računovodsko-administrativni delavci:</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1,30 tajnica in računovodkinja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28">
                <a:tc>
                  <a:txBody>
                    <a:bodyPr/>
                    <a:lstStyle/>
                    <a:p>
                      <a:pPr>
                        <a:lnSpc>
                          <a:spcPct val="115000"/>
                        </a:lnSpc>
                        <a:spcAft>
                          <a:spcPts val="0"/>
                        </a:spcAft>
                      </a:pPr>
                      <a:r>
                        <a:rPr lang="sl-SI" sz="1400" i="1">
                          <a:effectLst/>
                          <a:latin typeface="Cambria"/>
                          <a:ea typeface="Times New Roman"/>
                          <a:cs typeface="Times New Roman"/>
                        </a:rPr>
                        <a:t>Tehnični delavci:</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6 (1 hišnik, 2 kuharici, 3 snažilke)</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25078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STROKOVNI DELAVCI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graphicFrame>
        <p:nvGraphicFramePr>
          <p:cNvPr id="6" name="Ograda vsebine 5"/>
          <p:cNvGraphicFramePr>
            <a:graphicFrameLocks noGrp="1"/>
          </p:cNvGraphicFramePr>
          <p:nvPr>
            <p:ph idx="1"/>
            <p:extLst>
              <p:ext uri="{D42A27DB-BD31-4B8C-83A1-F6EECF244321}">
                <p14:modId xmlns:p14="http://schemas.microsoft.com/office/powerpoint/2010/main" val="4105386318"/>
              </p:ext>
            </p:extLst>
          </p:nvPr>
        </p:nvGraphicFramePr>
        <p:xfrm>
          <a:off x="539553" y="1484787"/>
          <a:ext cx="8208912" cy="4963276"/>
        </p:xfrm>
        <a:graphic>
          <a:graphicData uri="http://schemas.openxmlformats.org/drawingml/2006/table">
            <a:tbl>
              <a:tblPr firstRow="1" firstCol="1" bandRow="1"/>
              <a:tblGrid>
                <a:gridCol w="1944215"/>
                <a:gridCol w="6264697"/>
              </a:tblGrid>
              <a:tr h="209100">
                <a:tc>
                  <a:txBody>
                    <a:bodyPr/>
                    <a:lstStyle/>
                    <a:p>
                      <a:pPr>
                        <a:lnSpc>
                          <a:spcPct val="115000"/>
                        </a:lnSpc>
                        <a:spcAft>
                          <a:spcPts val="0"/>
                        </a:spcAft>
                      </a:pPr>
                      <a:r>
                        <a:rPr lang="sl-SI" sz="1400" b="1" i="1" dirty="0">
                          <a:effectLst/>
                          <a:latin typeface="Cambria"/>
                          <a:ea typeface="Times New Roman"/>
                          <a:cs typeface="Times New Roman"/>
                        </a:rPr>
                        <a:t>Ime, priimek</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a:ea typeface="Times New Roman"/>
                          <a:cs typeface="Times New Roman"/>
                        </a:rPr>
                        <a:t>Poučuje (predmeti po razredih in urah)</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dirty="0">
                          <a:effectLst/>
                          <a:latin typeface="Cambria"/>
                          <a:ea typeface="Times New Roman"/>
                          <a:cs typeface="Times New Roman"/>
                        </a:rPr>
                        <a:t>Jožica Prevolšek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3. r., MAT 3. r., SPO 3. r., LUM 3.r.,  GUM 3. r., DOP/DOD,OPB-2, RU</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Marija Skok  </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2. r., MAT 2. r., SPO 2. r., LUM 1./2. r., ŠPO 1./2. r., ISP 2. r.,  OPB-1, RU</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Marjana Pernat</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1. r., MAT 1. r., SPO 1. r., ŠPO 3. r., DOP/DOD, OPB-3. r., GUM 1/2. r., RU,VV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Slavica Konda</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4. r., MAT 4. r., GUM 4., GUM 5./6. r., NIT 4. r., DOP/DOD,OPB-2 RU, 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200">
                <a:tc>
                  <a:txBody>
                    <a:bodyPr/>
                    <a:lstStyle/>
                    <a:p>
                      <a:pPr>
                        <a:lnSpc>
                          <a:spcPct val="115000"/>
                        </a:lnSpc>
                        <a:spcAft>
                          <a:spcPts val="0"/>
                        </a:spcAft>
                      </a:pPr>
                      <a:r>
                        <a:rPr lang="sl-SI" sz="1400" i="1">
                          <a:effectLst/>
                          <a:latin typeface="Cambria"/>
                          <a:ea typeface="Times New Roman"/>
                          <a:cs typeface="Times New Roman"/>
                        </a:rPr>
                        <a:t>Polona Gojkošek</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5. r., MAT 5. r., ŠPO 4. r.,  ŠPO 5./6. r. , TJN 4., N1N, ŠSP/ŠZZ 7./8. r., KOL.,  DOP/DOD, RU, 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Saša Peršoh</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SLJ (6., 7., 8., 9. razred),GLU, DOP/DOD, RU, 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dr. Silvestra Klemenčič</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ŠPO (7./8. in 9. razred)</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993">
                <a:tc>
                  <a:txBody>
                    <a:bodyPr/>
                    <a:lstStyle/>
                    <a:p>
                      <a:pPr>
                        <a:lnSpc>
                          <a:spcPct val="115000"/>
                        </a:lnSpc>
                        <a:spcAft>
                          <a:spcPts val="0"/>
                        </a:spcAft>
                      </a:pPr>
                      <a:r>
                        <a:rPr lang="sl-SI" sz="1400" i="1">
                          <a:effectLst/>
                          <a:latin typeface="Cambria"/>
                          <a:ea typeface="Times New Roman"/>
                          <a:cs typeface="Times New Roman"/>
                        </a:rPr>
                        <a:t>Valerija Krivec</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NAR (6. in 7. </a:t>
                      </a:r>
                      <a:r>
                        <a:rPr lang="sl-SI" sz="1400" i="1" dirty="0" smtClean="0">
                          <a:effectLst/>
                          <a:latin typeface="Cambria"/>
                          <a:ea typeface="Times New Roman"/>
                          <a:cs typeface="Times New Roman"/>
                        </a:rPr>
                        <a:t>r.), </a:t>
                      </a:r>
                      <a:r>
                        <a:rPr lang="sl-SI" sz="1400" i="1" dirty="0">
                          <a:effectLst/>
                          <a:latin typeface="Cambria"/>
                          <a:ea typeface="Times New Roman"/>
                          <a:cs typeface="Times New Roman"/>
                        </a:rPr>
                        <a:t>KEM (8. in 9. </a:t>
                      </a:r>
                      <a:r>
                        <a:rPr lang="sl-SI" sz="1400" i="1" dirty="0" smtClean="0">
                          <a:effectLst/>
                          <a:latin typeface="Cambria"/>
                          <a:ea typeface="Times New Roman"/>
                          <a:cs typeface="Times New Roman"/>
                        </a:rPr>
                        <a:t>r.), </a:t>
                      </a:r>
                      <a:r>
                        <a:rPr lang="sl-SI" sz="1400" i="1" dirty="0">
                          <a:effectLst/>
                          <a:latin typeface="Cambria"/>
                          <a:ea typeface="Times New Roman"/>
                          <a:cs typeface="Times New Roman"/>
                        </a:rPr>
                        <a:t>BIO (8. in 9. </a:t>
                      </a:r>
                      <a:r>
                        <a:rPr lang="sl-SI" sz="1400" i="1" dirty="0" smtClean="0">
                          <a:effectLst/>
                          <a:latin typeface="Cambria"/>
                          <a:ea typeface="Times New Roman"/>
                          <a:cs typeface="Times New Roman"/>
                        </a:rPr>
                        <a:t>r.), </a:t>
                      </a:r>
                      <a:r>
                        <a:rPr lang="sl-SI" sz="1400" i="1" dirty="0">
                          <a:effectLst/>
                          <a:latin typeface="Cambria"/>
                          <a:ea typeface="Times New Roman"/>
                          <a:cs typeface="Times New Roman"/>
                        </a:rPr>
                        <a:t>POK (8. in 9. </a:t>
                      </a:r>
                      <a:r>
                        <a:rPr lang="sl-SI" sz="1400" i="1" dirty="0" smtClean="0">
                          <a:effectLst/>
                          <a:latin typeface="Cambria"/>
                          <a:ea typeface="Times New Roman"/>
                          <a:cs typeface="Times New Roman"/>
                        </a:rPr>
                        <a:t>r.),</a:t>
                      </a:r>
                      <a:r>
                        <a:rPr lang="sl-SI" sz="1400" i="1" dirty="0">
                          <a:effectLst/>
                          <a:latin typeface="Cambria"/>
                          <a:ea typeface="Times New Roman"/>
                          <a:cs typeface="Times New Roman"/>
                        </a:rPr>
                        <a:t>ORP, VV </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a:lnSpc>
                          <a:spcPct val="115000"/>
                        </a:lnSpc>
                        <a:spcAft>
                          <a:spcPts val="0"/>
                        </a:spcAft>
                      </a:pPr>
                      <a:r>
                        <a:rPr lang="sl-SI" sz="1400" i="1">
                          <a:effectLst/>
                          <a:latin typeface="Cambria"/>
                          <a:ea typeface="Times New Roman"/>
                          <a:cs typeface="Times New Roman"/>
                        </a:rPr>
                        <a:t>Lidija Šešerko</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ZGO (6., 7., 8. in 9. </a:t>
                      </a:r>
                      <a:r>
                        <a:rPr lang="sl-SI" sz="1400" i="1" dirty="0" smtClean="0">
                          <a:effectLst/>
                          <a:latin typeface="Cambria"/>
                          <a:ea typeface="Times New Roman"/>
                          <a:cs typeface="Times New Roman"/>
                        </a:rPr>
                        <a:t>r.), </a:t>
                      </a:r>
                      <a:r>
                        <a:rPr lang="sl-SI" sz="1400" i="1" dirty="0">
                          <a:effectLst/>
                          <a:latin typeface="Cambria"/>
                          <a:ea typeface="Times New Roman"/>
                          <a:cs typeface="Times New Roman"/>
                        </a:rPr>
                        <a:t>GEO ( 6., 7., 8. in 9. </a:t>
                      </a:r>
                      <a:r>
                        <a:rPr lang="sl-SI" sz="1400" i="1" dirty="0" smtClean="0">
                          <a:effectLst/>
                          <a:latin typeface="Cambria"/>
                          <a:ea typeface="Times New Roman"/>
                          <a:cs typeface="Times New Roman"/>
                        </a:rPr>
                        <a:t>r.),</a:t>
                      </a:r>
                      <a:r>
                        <a:rPr lang="sl-SI" sz="1400" i="1" dirty="0">
                          <a:effectLst/>
                          <a:latin typeface="Cambria"/>
                          <a:ea typeface="Times New Roman"/>
                          <a:cs typeface="Times New Roman"/>
                        </a:rPr>
                        <a:t>TVZ (7. in 8. </a:t>
                      </a:r>
                      <a:r>
                        <a:rPr lang="sl-SI" sz="1400" i="1" dirty="0" smtClean="0">
                          <a:effectLst/>
                          <a:latin typeface="Cambria"/>
                          <a:ea typeface="Times New Roman"/>
                          <a:cs typeface="Times New Roman"/>
                        </a:rPr>
                        <a:t>r.), </a:t>
                      </a:r>
                      <a:r>
                        <a:rPr lang="sl-SI" sz="1400" i="1" dirty="0">
                          <a:effectLst/>
                          <a:latin typeface="Cambria"/>
                          <a:ea typeface="Times New Roman"/>
                          <a:cs typeface="Times New Roman"/>
                        </a:rPr>
                        <a:t>VV, RU, knjižnica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Jasna Vigec</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 MAT 9. razred, FIZ 9. razred, DOD/DOP,ISP,OPB-2/3</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692">
                <a:tc>
                  <a:txBody>
                    <a:bodyPr/>
                    <a:lstStyle/>
                    <a:p>
                      <a:pPr>
                        <a:lnSpc>
                          <a:spcPct val="115000"/>
                        </a:lnSpc>
                        <a:spcAft>
                          <a:spcPts val="0"/>
                        </a:spcAft>
                      </a:pPr>
                      <a:r>
                        <a:rPr lang="sl-SI" sz="1400" i="1">
                          <a:effectLst/>
                          <a:latin typeface="Cambria"/>
                          <a:ea typeface="Times New Roman"/>
                          <a:cs typeface="Times New Roman"/>
                        </a:rPr>
                        <a:t>Anton Butolen</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MAT (6., 7. in 8. r.), FIZ 8. r., ŠHO 1/2 (7., 8. in 9. r.), DOP/DOD, ISP, IŠN 9. r., OPB-2</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200">
                <a:tc>
                  <a:txBody>
                    <a:bodyPr/>
                    <a:lstStyle/>
                    <a:p>
                      <a:pPr>
                        <a:lnSpc>
                          <a:spcPct val="115000"/>
                        </a:lnSpc>
                        <a:spcAft>
                          <a:spcPts val="0"/>
                        </a:spcAft>
                      </a:pPr>
                      <a:r>
                        <a:rPr lang="sl-SI" sz="1400" i="1">
                          <a:effectLst/>
                          <a:latin typeface="Cambria"/>
                          <a:ea typeface="Times New Roman"/>
                          <a:cs typeface="Times New Roman"/>
                        </a:rPr>
                        <a:t>Miran Železnik</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DRU 4. r., DRU 5. r., NIT-5./TIT-6. r., OGL, TIT 7./8. r., NIP 4./5. r., OPB-1/2/3, IDT, RU, 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Petra Fošnarič</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AN2 9. r. , N2A 7./8.r.</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Marta Trafela</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TJN (5., 6., 7., 8. in 9. razred), ZUN, RU, VV</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Brigita Luteršmit</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GUM (7./8. in 9. razred), ANI, OPZ, MPZ </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a:effectLst/>
                          <a:latin typeface="Cambria"/>
                          <a:ea typeface="Times New Roman"/>
                          <a:cs typeface="Times New Roman"/>
                        </a:rPr>
                        <a:t>Irena Kajzovar</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LUM ( 4. r., 5./6 r., 7./8. r. in 9. razred), IDU, OPB-2/3</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100">
                <a:tc>
                  <a:txBody>
                    <a:bodyPr/>
                    <a:lstStyle/>
                    <a:p>
                      <a:pPr>
                        <a:lnSpc>
                          <a:spcPct val="115000"/>
                        </a:lnSpc>
                        <a:spcAft>
                          <a:spcPts val="0"/>
                        </a:spcAft>
                      </a:pPr>
                      <a:r>
                        <a:rPr lang="sl-SI" sz="1400" i="1" dirty="0">
                          <a:effectLst/>
                          <a:latin typeface="Cambria"/>
                          <a:ea typeface="Times New Roman"/>
                          <a:cs typeface="Times New Roman"/>
                        </a:rPr>
                        <a:t>Gabrijela Brlek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effectLst/>
                          <a:latin typeface="Cambria"/>
                          <a:ea typeface="Times New Roman"/>
                          <a:cs typeface="Times New Roman"/>
                        </a:rPr>
                        <a:t>GOS (5./6. razred),  DKE (7. in 8. razred),  OPB-1</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17133402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24744"/>
            <a:ext cx="8280920" cy="648072"/>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STROKOVNI AKTIVI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268760"/>
            <a:ext cx="7992888" cy="5112568"/>
          </a:xfrm>
        </p:spPr>
        <p:txBody>
          <a:bodyPr>
            <a:normAutofit fontScale="92500" lnSpcReduction="20000"/>
          </a:bodyPr>
          <a:lstStyle/>
          <a:p>
            <a:pPr>
              <a:lnSpc>
                <a:spcPct val="115000"/>
              </a:lnSpc>
              <a:spcAft>
                <a:spcPts val="1000"/>
              </a:spcAft>
            </a:pPr>
            <a:r>
              <a:rPr lang="sl-SI" sz="1600" i="1" dirty="0">
                <a:latin typeface="Cambria"/>
                <a:ea typeface="Times New Roman"/>
                <a:cs typeface="Times New Roman"/>
              </a:rPr>
              <a:t>Aktivi so organizirani po triadah: aktiv 1. triade, aktiv 2. triade in aktiv 3. triade ter delujejo preko pedagoških konferenc učiteljskega zbora, ki so enkrat mesečno, po potrebi tudi večkrat, aktivi se sestajajo mesečno, pred pedagoško konferenco.</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Načrtujejo vzgojno-izobraževalno delo v šoli, po razredih in oddelkih. Razporejajo delo in obveznosti učencev in učiteljev, sprejmejo urnik dela. Načrtujejo vodenje pedagoškega procesa, usmerjajo razvoj in medsebojno sodelovanje učiteljev, učencev ter sodelovanje s starši. </a:t>
            </a:r>
            <a:endParaRPr lang="sl-SI" sz="1600" i="1" dirty="0" smtClean="0">
              <a:latin typeface="Cambria"/>
              <a:ea typeface="Times New Roman"/>
              <a:cs typeface="Times New Roman"/>
            </a:endParaRPr>
          </a:p>
          <a:p>
            <a:r>
              <a:rPr lang="sl-SI" sz="1600" i="1" dirty="0">
                <a:latin typeface="Cambria" pitchFamily="18" charset="0"/>
              </a:rPr>
              <a:t>Organizacijske naloge aktiva:</a:t>
            </a:r>
            <a:endParaRPr lang="sl-SI" sz="1600" dirty="0">
              <a:latin typeface="Cambria" pitchFamily="18" charset="0"/>
            </a:endParaRPr>
          </a:p>
          <a:p>
            <a:pPr lvl="0" indent="-342900">
              <a:buFont typeface="Times New Roman"/>
              <a:buChar char="–"/>
            </a:pPr>
            <a:r>
              <a:rPr lang="sl-SI" sz="1600" i="1" dirty="0">
                <a:latin typeface="Cambria"/>
                <a:ea typeface="Times New Roman"/>
                <a:cs typeface="Times New Roman"/>
              </a:rPr>
              <a:t>izdelava programa dela šolskih aktivov,</a:t>
            </a:r>
          </a:p>
          <a:p>
            <a:pPr lvl="0" indent="-342900">
              <a:buFont typeface="Times New Roman"/>
              <a:buChar char="–"/>
            </a:pPr>
            <a:r>
              <a:rPr lang="sl-SI" sz="1600" i="1" dirty="0">
                <a:latin typeface="Cambria"/>
                <a:ea typeface="Times New Roman"/>
                <a:cs typeface="Times New Roman"/>
              </a:rPr>
              <a:t>priprava mrežnega načrta za usklajeno in z zakonom opredeljeno ocenjevanje  pisnih izdelkov učencev za obe ocenjevalni obdobji,</a:t>
            </a:r>
          </a:p>
          <a:p>
            <a:pPr lvl="0" indent="-342900">
              <a:buFont typeface="Times New Roman"/>
              <a:buChar char="–"/>
            </a:pPr>
            <a:r>
              <a:rPr lang="sl-SI" sz="1600" i="1" dirty="0">
                <a:latin typeface="Cambria"/>
                <a:ea typeface="Times New Roman"/>
                <a:cs typeface="Times New Roman"/>
              </a:rPr>
              <a:t>sprejem urnika,</a:t>
            </a:r>
          </a:p>
          <a:p>
            <a:pPr lvl="0" indent="-342900">
              <a:buFont typeface="Times New Roman"/>
              <a:buChar char="–"/>
            </a:pPr>
            <a:r>
              <a:rPr lang="sl-SI" sz="1600" i="1" dirty="0">
                <a:latin typeface="Cambria"/>
                <a:ea typeface="Times New Roman"/>
                <a:cs typeface="Times New Roman"/>
              </a:rPr>
              <a:t>zadolžitve ob prireditvah in tekmovanjih</a:t>
            </a:r>
            <a:r>
              <a:rPr lang="sl-SI" sz="1600" i="1" dirty="0" smtClean="0">
                <a:latin typeface="Cambria"/>
                <a:ea typeface="Times New Roman"/>
                <a:cs typeface="Times New Roman"/>
              </a:rPr>
              <a:t>.</a:t>
            </a:r>
          </a:p>
          <a:p>
            <a:pPr lvl="0" indent="-342900">
              <a:buFont typeface="Times New Roman"/>
              <a:buChar char="–"/>
            </a:pPr>
            <a:endParaRPr lang="sl-SI" sz="1600" i="1"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Študijsko-analitične </a:t>
            </a:r>
            <a:r>
              <a:rPr lang="sl-SI" sz="1600" i="1" dirty="0" smtClean="0">
                <a:latin typeface="Cambria"/>
                <a:ea typeface="Times New Roman"/>
                <a:cs typeface="Times New Roman"/>
              </a:rPr>
              <a:t>naloge:</a:t>
            </a:r>
          </a:p>
          <a:p>
            <a:pPr lvl="0" indent="-342900">
              <a:buFont typeface="Cambria"/>
              <a:buChar char="-"/>
            </a:pPr>
            <a:r>
              <a:rPr lang="sl-SI" sz="1600" i="1" dirty="0">
                <a:latin typeface="Cambria"/>
                <a:ea typeface="Times New Roman"/>
                <a:cs typeface="Times New Roman"/>
              </a:rPr>
              <a:t>analiza učnega uspeha ob vsaki redovalni konferenci,</a:t>
            </a:r>
          </a:p>
          <a:p>
            <a:pPr lvl="0" indent="-342900">
              <a:buFont typeface="Cambria"/>
              <a:buChar char="-"/>
            </a:pPr>
            <a:r>
              <a:rPr lang="sl-SI" sz="1600" i="1" dirty="0">
                <a:latin typeface="Cambria"/>
                <a:ea typeface="Times New Roman"/>
                <a:cs typeface="Times New Roman"/>
              </a:rPr>
              <a:t>analiza vzgojne dejavnosti šole – vsak mesec,</a:t>
            </a:r>
          </a:p>
          <a:p>
            <a:pPr lvl="0" indent="-342900">
              <a:buFont typeface="Cambria"/>
              <a:buChar char="-"/>
            </a:pPr>
            <a:r>
              <a:rPr lang="sl-SI" sz="1600" i="1" dirty="0">
                <a:latin typeface="Cambria"/>
                <a:ea typeface="Times New Roman"/>
                <a:cs typeface="Times New Roman"/>
              </a:rPr>
              <a:t>analiza ocenjevanja na šoli – ob redovalnih konferencah,</a:t>
            </a:r>
          </a:p>
          <a:p>
            <a:pPr lvl="0" indent="-342900">
              <a:buFont typeface="Cambria"/>
              <a:buChar char="-"/>
            </a:pPr>
            <a:r>
              <a:rPr lang="sl-SI" sz="1600" i="1" dirty="0">
                <a:latin typeface="Cambria"/>
                <a:ea typeface="Times New Roman"/>
                <a:cs typeface="Times New Roman"/>
              </a:rPr>
              <a:t>analiza realizacije kulturnih, naravoslovnih, tehniških in športnih dni,</a:t>
            </a:r>
          </a:p>
          <a:p>
            <a:pPr lvl="0" indent="-342900">
              <a:buFont typeface="Cambria"/>
              <a:buChar char="-"/>
            </a:pPr>
            <a:r>
              <a:rPr lang="sl-SI" sz="1600" i="1" dirty="0">
                <a:latin typeface="Cambria"/>
                <a:ea typeface="Times New Roman"/>
                <a:cs typeface="Times New Roman"/>
              </a:rPr>
              <a:t>analiza poklicnega usmerjanja – zadolžena svetovalna delavka,</a:t>
            </a:r>
          </a:p>
          <a:p>
            <a:pPr lvl="0" indent="-342900">
              <a:buFont typeface="Cambria"/>
              <a:buChar char="-"/>
            </a:pPr>
            <a:r>
              <a:rPr lang="sl-SI" sz="1600" i="1" dirty="0">
                <a:latin typeface="Cambria"/>
                <a:ea typeface="Times New Roman"/>
                <a:cs typeface="Times New Roman"/>
              </a:rPr>
              <a:t>analiza prometne varnosti.</a:t>
            </a:r>
          </a:p>
          <a:p>
            <a:pPr>
              <a:lnSpc>
                <a:spcPct val="115000"/>
              </a:lnSpc>
              <a:spcAft>
                <a:spcPts val="1000"/>
              </a:spcAft>
            </a:pPr>
            <a:endParaRPr lang="sl-SI" sz="1600" dirty="0">
              <a:latin typeface="Cambria"/>
              <a:ea typeface="Times New Roman"/>
              <a:cs typeface="Times New Roman"/>
            </a:endParaRPr>
          </a:p>
          <a:p>
            <a:endParaRPr lang="sl-SI" dirty="0"/>
          </a:p>
        </p:txBody>
      </p:sp>
    </p:spTree>
    <p:extLst>
      <p:ext uri="{BB962C8B-B14F-4D97-AF65-F5344CB8AC3E}">
        <p14:creationId xmlns:p14="http://schemas.microsoft.com/office/powerpoint/2010/main" val="3049436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648072"/>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STROKOVNI AKTIVI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628800"/>
            <a:ext cx="7992888" cy="5112568"/>
          </a:xfrm>
        </p:spPr>
        <p:txBody>
          <a:bodyPr>
            <a:normAutofit/>
          </a:bodyPr>
          <a:lstStyle/>
          <a:p>
            <a:pPr>
              <a:lnSpc>
                <a:spcPct val="115000"/>
              </a:lnSpc>
              <a:spcAft>
                <a:spcPts val="1000"/>
              </a:spcAft>
            </a:pPr>
            <a:r>
              <a:rPr lang="sl-SI" sz="1600" i="1" dirty="0">
                <a:latin typeface="Cambria"/>
                <a:ea typeface="Times New Roman"/>
                <a:cs typeface="Times New Roman"/>
              </a:rPr>
              <a:t>Za posamezne naloge se ustanovijo  tematski aktivi za obravnavo konkretnih zadev. O ustanovitvi aktiva odloča ravnateljica, ki opredeli tudi sestavo in naloge tematskega aktiva</a:t>
            </a:r>
            <a:r>
              <a:rPr lang="sl-SI" sz="1600" i="1" dirty="0" smtClean="0">
                <a:latin typeface="Cambria"/>
                <a:ea typeface="Times New Roman"/>
                <a:cs typeface="Times New Roman"/>
              </a:rPr>
              <a:t>.</a:t>
            </a:r>
          </a:p>
          <a:p>
            <a:pPr marL="68580" indent="0">
              <a:lnSpc>
                <a:spcPct val="115000"/>
              </a:lnSpc>
              <a:spcAft>
                <a:spcPts val="1000"/>
              </a:spcAft>
              <a:buNone/>
            </a:pPr>
            <a:endParaRPr lang="sl-SI" sz="1600" dirty="0">
              <a:latin typeface="Cambria"/>
              <a:ea typeface="Times New Roman"/>
              <a:cs typeface="Times New Roman"/>
            </a:endParaRPr>
          </a:p>
          <a:p>
            <a:pPr>
              <a:lnSpc>
                <a:spcPct val="115000"/>
              </a:lnSpc>
              <a:spcAft>
                <a:spcPts val="1000"/>
              </a:spcAft>
            </a:pPr>
            <a:endParaRPr lang="sl-SI" sz="1600" dirty="0">
              <a:latin typeface="Cambria"/>
              <a:ea typeface="Times New Roman"/>
              <a:cs typeface="Times New Roman"/>
            </a:endParaRPr>
          </a:p>
        </p:txBody>
      </p:sp>
      <p:graphicFrame>
        <p:nvGraphicFramePr>
          <p:cNvPr id="7" name="Tabela 6"/>
          <p:cNvGraphicFramePr>
            <a:graphicFrameLocks noGrp="1"/>
          </p:cNvGraphicFramePr>
          <p:nvPr>
            <p:extLst>
              <p:ext uri="{D42A27DB-BD31-4B8C-83A1-F6EECF244321}">
                <p14:modId xmlns:p14="http://schemas.microsoft.com/office/powerpoint/2010/main" val="3697159859"/>
              </p:ext>
            </p:extLst>
          </p:nvPr>
        </p:nvGraphicFramePr>
        <p:xfrm>
          <a:off x="1403648" y="2852936"/>
          <a:ext cx="5544615" cy="2664296"/>
        </p:xfrm>
        <a:graphic>
          <a:graphicData uri="http://schemas.openxmlformats.org/drawingml/2006/table">
            <a:tbl>
              <a:tblPr firstRow="1" firstCol="1" lastRow="1" lastCol="1" bandRow="1" bandCol="1"/>
              <a:tblGrid>
                <a:gridCol w="3005226"/>
                <a:gridCol w="2539389"/>
              </a:tblGrid>
              <a:tr h="333037">
                <a:tc>
                  <a:txBody>
                    <a:bodyPr/>
                    <a:lstStyle/>
                    <a:p>
                      <a:pPr>
                        <a:lnSpc>
                          <a:spcPct val="115000"/>
                        </a:lnSpc>
                        <a:spcAft>
                          <a:spcPts val="0"/>
                        </a:spcAft>
                      </a:pPr>
                      <a:r>
                        <a:rPr lang="sl-SI" sz="1600" b="1" i="1" dirty="0">
                          <a:effectLst/>
                          <a:latin typeface="Cambria"/>
                          <a:ea typeface="Times New Roman"/>
                          <a:cs typeface="Times New Roman"/>
                        </a:rPr>
                        <a:t>AKTIV</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dirty="0">
                          <a:effectLst/>
                          <a:latin typeface="Cambria"/>
                          <a:ea typeface="Times New Roman"/>
                          <a:cs typeface="Times New Roman"/>
                        </a:rPr>
                        <a:t>VODJA</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074">
                <a:tc>
                  <a:txBody>
                    <a:bodyPr/>
                    <a:lstStyle/>
                    <a:p>
                      <a:pPr>
                        <a:lnSpc>
                          <a:spcPct val="115000"/>
                        </a:lnSpc>
                        <a:spcAft>
                          <a:spcPts val="0"/>
                        </a:spcAft>
                      </a:pPr>
                      <a:r>
                        <a:rPr lang="sl-SI" sz="1600" i="1">
                          <a:effectLst/>
                          <a:latin typeface="Cambria"/>
                          <a:ea typeface="Times New Roman"/>
                          <a:cs typeface="Times New Roman"/>
                        </a:rPr>
                        <a:t>Prvo vzgojno-izobraževalno obdobje</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Jožica Prevolšek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074">
                <a:tc>
                  <a:txBody>
                    <a:bodyPr/>
                    <a:lstStyle/>
                    <a:p>
                      <a:pPr>
                        <a:lnSpc>
                          <a:spcPct val="115000"/>
                        </a:lnSpc>
                        <a:spcAft>
                          <a:spcPts val="0"/>
                        </a:spcAft>
                      </a:pPr>
                      <a:r>
                        <a:rPr lang="sl-SI" sz="1600" i="1">
                          <a:effectLst/>
                          <a:latin typeface="Cambria"/>
                          <a:ea typeface="Times New Roman"/>
                          <a:cs typeface="Times New Roman"/>
                        </a:rPr>
                        <a:t>Drugo vzgojno-izobraževalno obdobje</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Polona GOJKOŠEK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074">
                <a:tc>
                  <a:txBody>
                    <a:bodyPr/>
                    <a:lstStyle/>
                    <a:p>
                      <a:pPr>
                        <a:lnSpc>
                          <a:spcPct val="115000"/>
                        </a:lnSpc>
                        <a:spcAft>
                          <a:spcPts val="0"/>
                        </a:spcAft>
                      </a:pPr>
                      <a:r>
                        <a:rPr lang="sl-SI" sz="1600" i="1">
                          <a:effectLst/>
                          <a:latin typeface="Cambria"/>
                          <a:ea typeface="Times New Roman"/>
                          <a:cs typeface="Times New Roman"/>
                        </a:rPr>
                        <a:t>Tretje vzgojno-izobraževalno obdobje</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Marta TRAFELA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037">
                <a:tc>
                  <a:txBody>
                    <a:bodyPr/>
                    <a:lstStyle/>
                    <a:p>
                      <a:pPr>
                        <a:lnSpc>
                          <a:spcPct val="115000"/>
                        </a:lnSpc>
                        <a:spcAft>
                          <a:spcPts val="0"/>
                        </a:spcAft>
                      </a:pPr>
                      <a:r>
                        <a:rPr lang="sl-SI" sz="1600" i="1">
                          <a:effectLst/>
                          <a:latin typeface="Cambria"/>
                          <a:ea typeface="Times New Roman"/>
                          <a:cs typeface="Times New Roman"/>
                        </a:rPr>
                        <a:t>Aktiv podaljšanega bivanja</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Gabrijela BRLEK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4726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44824"/>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STROKOVNO IZPOPOLNJEVANJE PEDAGOŠKIH IN DRUGIH DELAVCEV</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268760"/>
            <a:ext cx="7992888" cy="5112568"/>
          </a:xfrm>
        </p:spPr>
        <p:txBody>
          <a:bodyPr>
            <a:normAutofit lnSpcReduction="10000"/>
          </a:bodyPr>
          <a:lstStyle/>
          <a:p>
            <a:pPr marL="68580" indent="0">
              <a:lnSpc>
                <a:spcPct val="115000"/>
              </a:lnSpc>
              <a:spcAft>
                <a:spcPts val="1000"/>
              </a:spcAft>
              <a:buNone/>
            </a:pPr>
            <a:endParaRPr lang="sl-SI" sz="1600" dirty="0" smtClean="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Pedagoško vodstvo šole si bo prizadevalo, da bo vsak strokovni delavec sodeloval vsaj v eni obliki strokovnega izpopolnjevanja, objavljeni v katalogu strokovnega izobraževanja. Udeleževali se bomo tudi strokovnih srečanj, ki jih bo organiziral Zavod za šolstvo. Program stalnega strokovnega izpopolnjevanja se mora izdelati do 10. 10. 2015 in je priloga LDN. </a:t>
            </a:r>
            <a:endParaRPr lang="sl-SI" sz="1600" dirty="0">
              <a:latin typeface="Cambria"/>
              <a:ea typeface="Times New Roman"/>
              <a:cs typeface="Times New Roman"/>
            </a:endParaRPr>
          </a:p>
          <a:p>
            <a:r>
              <a:rPr lang="sl-SI" sz="1600" i="1" dirty="0">
                <a:latin typeface="Cambria" pitchFamily="18" charset="0"/>
              </a:rPr>
              <a:t>Strokovni delavci se bodo redno udeleževali:</a:t>
            </a:r>
            <a:endParaRPr lang="sl-SI" sz="1600" dirty="0">
              <a:latin typeface="Cambria" pitchFamily="18" charset="0"/>
            </a:endParaRPr>
          </a:p>
          <a:p>
            <a:pPr lvl="0" indent="-342900">
              <a:buFont typeface="Times New Roman"/>
              <a:buChar char="–"/>
            </a:pPr>
            <a:r>
              <a:rPr lang="sl-SI" sz="1600" i="1" dirty="0">
                <a:latin typeface="Cambria"/>
                <a:ea typeface="Times New Roman"/>
                <a:cs typeface="Times New Roman"/>
              </a:rPr>
              <a:t>srečanj mreže šol, seminarjev, pedagoških delavnic, ki jih bo organiziral Zavod za šolstvo, OE Maribor;</a:t>
            </a:r>
          </a:p>
          <a:p>
            <a:pPr lvl="0" indent="-342900">
              <a:buFont typeface="Times New Roman"/>
              <a:buChar char="–"/>
            </a:pPr>
            <a:r>
              <a:rPr lang="sl-SI" sz="1600" i="1" dirty="0">
                <a:latin typeface="Cambria"/>
                <a:ea typeface="Times New Roman"/>
                <a:cs typeface="Times New Roman"/>
              </a:rPr>
              <a:t>šolskih strokovnih aktivov – organizator vodja strokovnega aktiva, ŠSS, ostali učitelji, vodstvo šole;</a:t>
            </a:r>
          </a:p>
          <a:p>
            <a:pPr lvl="0" indent="-342900">
              <a:buFont typeface="Times New Roman"/>
              <a:buChar char="–"/>
            </a:pPr>
            <a:r>
              <a:rPr lang="sl-SI" sz="1600" i="1" dirty="0">
                <a:latin typeface="Cambria"/>
                <a:ea typeface="Times New Roman"/>
                <a:cs typeface="Times New Roman"/>
              </a:rPr>
              <a:t>pedagoških konferenc, ki jih sklicuje  vodstvo šole</a:t>
            </a:r>
            <a:r>
              <a:rPr lang="sl-SI" sz="1600" i="1" dirty="0" smtClean="0">
                <a:latin typeface="Cambria"/>
                <a:ea typeface="Times New Roman"/>
                <a:cs typeface="Times New Roman"/>
              </a:rPr>
              <a:t>.</a:t>
            </a:r>
          </a:p>
          <a:p>
            <a:pPr lvl="0" indent="-342900">
              <a:buFont typeface="Times New Roman"/>
              <a:buChar char="–"/>
            </a:pPr>
            <a:endParaRPr lang="sl-SI" sz="1600" i="1" dirty="0">
              <a:latin typeface="Cambria"/>
              <a:ea typeface="Times New Roman"/>
              <a:cs typeface="Times New Roman"/>
            </a:endParaRPr>
          </a:p>
          <a:p>
            <a:r>
              <a:rPr lang="sl-SI" sz="1600" i="1" dirty="0">
                <a:latin typeface="Cambria" pitchFamily="18" charset="0"/>
              </a:rPr>
              <a:t>Ker gre za namensko porabo sredstev in so možnosti omejene, je izbor oblik in vsebin prilagojen potrebam in interesom šole. Druga izobraževanja se bodo izvajala šele, ko bodo izčrpane zgoraj navedene možnosti, in sicer če bo zaradi ne-realizacije prioritetnih vsebin in oblik (iz kakršnega koli vzroka) ostalo še kaj finančnih sredstev.</a:t>
            </a:r>
            <a:endParaRPr lang="sl-SI" sz="1600" dirty="0">
              <a:latin typeface="Cambria" pitchFamily="18" charset="0"/>
            </a:endParaRPr>
          </a:p>
          <a:p>
            <a:pPr marL="68580" indent="0">
              <a:lnSpc>
                <a:spcPct val="115000"/>
              </a:lnSpc>
              <a:spcAft>
                <a:spcPts val="1000"/>
              </a:spcAft>
              <a:buNone/>
            </a:pPr>
            <a:endParaRPr lang="sl-SI" sz="1600" dirty="0">
              <a:latin typeface="Cambria"/>
              <a:ea typeface="Times New Roman"/>
              <a:cs typeface="Times New Roman"/>
            </a:endParaRPr>
          </a:p>
        </p:txBody>
      </p:sp>
    </p:spTree>
    <p:extLst>
      <p:ext uri="{BB962C8B-B14F-4D97-AF65-F5344CB8AC3E}">
        <p14:creationId xmlns:p14="http://schemas.microsoft.com/office/powerpoint/2010/main" val="38038147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ŠOLSKA SVETOVALNA SLUŽBA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412776"/>
            <a:ext cx="7992888" cy="4968552"/>
          </a:xfrm>
        </p:spPr>
        <p:txBody>
          <a:bodyPr>
            <a:normAutofit/>
          </a:bodyPr>
          <a:lstStyle/>
          <a:p>
            <a:pPr marL="68580" indent="0">
              <a:lnSpc>
                <a:spcPct val="115000"/>
              </a:lnSpc>
              <a:spcBef>
                <a:spcPts val="1000"/>
              </a:spcBef>
              <a:spcAft>
                <a:spcPts val="0"/>
              </a:spcAft>
              <a:buNone/>
            </a:pPr>
            <a:r>
              <a:rPr lang="sl-SI" sz="1600" dirty="0" smtClean="0">
                <a:solidFill>
                  <a:schemeClr val="tx1">
                    <a:lumMod val="85000"/>
                    <a:lumOff val="15000"/>
                  </a:schemeClr>
                </a:solidFill>
                <a:latin typeface="Arial Rounded MT Bold" pitchFamily="34" charset="0"/>
                <a:ea typeface="Times New Roman"/>
                <a:cs typeface="Times New Roman"/>
              </a:rPr>
              <a:t>TEMELJNE NALOGE SVETOVALNE SLUŽBE V ŠOLSKEM LETU 2015/2016</a:t>
            </a:r>
          </a:p>
          <a:p>
            <a:pPr>
              <a:lnSpc>
                <a:spcPct val="115000"/>
              </a:lnSpc>
              <a:spcAft>
                <a:spcPts val="1000"/>
              </a:spcAft>
            </a:pPr>
            <a:r>
              <a:rPr lang="sl-SI" sz="1600" i="1" dirty="0" smtClean="0">
                <a:latin typeface="Cambria"/>
                <a:ea typeface="Times New Roman"/>
                <a:cs typeface="Times New Roman"/>
              </a:rPr>
              <a:t>Svetovalna </a:t>
            </a:r>
            <a:r>
              <a:rPr lang="sl-SI" sz="1600" i="1" dirty="0">
                <a:latin typeface="Cambria"/>
                <a:ea typeface="Times New Roman"/>
                <a:cs typeface="Times New Roman"/>
              </a:rPr>
              <a:t>služba opravlja interdisciplinarno zasnovano strokovno delo v šoli in za šolo. Njena temeljna naloga je, da se na podlagi svojega posebnega strokovnega znanja preko svetovalnega odnosa in na strokovno avtonomni način vključuje v kompleksno  reševanje pedagoških, psiholoških in socialnih vprašanj vzgojno-izobraževalnega dela v šoli s tem, da pomaga in sodeluje z vsemi udeleženci v šoli in po potrebi  sodeluje z zunanjimi ustanovami.</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Temeljni cilj svetovalne službe je optimalni razvoj otroka ne glede na spol, socialno in kulturno poreklo, veroizpoved, narodno pripadnost, telesno in duševno konstitucijo.</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5" name="Tabela 4"/>
          <p:cNvGraphicFramePr>
            <a:graphicFrameLocks noGrp="1"/>
          </p:cNvGraphicFramePr>
          <p:nvPr>
            <p:extLst>
              <p:ext uri="{D42A27DB-BD31-4B8C-83A1-F6EECF244321}">
                <p14:modId xmlns:p14="http://schemas.microsoft.com/office/powerpoint/2010/main" val="3060059093"/>
              </p:ext>
            </p:extLst>
          </p:nvPr>
        </p:nvGraphicFramePr>
        <p:xfrm>
          <a:off x="1187624" y="4437110"/>
          <a:ext cx="6696743" cy="1800200"/>
        </p:xfrm>
        <a:graphic>
          <a:graphicData uri="http://schemas.openxmlformats.org/drawingml/2006/table">
            <a:tbl>
              <a:tblPr firstRow="1" firstCol="1" lastRow="1" lastCol="1" bandRow="1" bandCol="1"/>
              <a:tblGrid>
                <a:gridCol w="2490386"/>
                <a:gridCol w="4206357"/>
              </a:tblGrid>
              <a:tr h="360040">
                <a:tc>
                  <a:txBody>
                    <a:bodyPr/>
                    <a:lstStyle/>
                    <a:p>
                      <a:pPr algn="l">
                        <a:lnSpc>
                          <a:spcPct val="115000"/>
                        </a:lnSpc>
                        <a:spcAft>
                          <a:spcPts val="0"/>
                        </a:spcAft>
                      </a:pPr>
                      <a:r>
                        <a:rPr lang="sl-SI" sz="1600" b="1" i="1" dirty="0" smtClean="0">
                          <a:effectLst/>
                          <a:latin typeface="Cambria"/>
                          <a:ea typeface="Times New Roman"/>
                          <a:cs typeface="Times New Roman"/>
                        </a:rPr>
                        <a:t>Ime in </a:t>
                      </a:r>
                      <a:r>
                        <a:rPr lang="sl-SI" sz="1600" b="1" i="1" dirty="0">
                          <a:effectLst/>
                          <a:latin typeface="Cambria"/>
                          <a:ea typeface="Times New Roman"/>
                          <a:cs typeface="Times New Roman"/>
                        </a:rPr>
                        <a:t>priimek</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b="1" i="1" dirty="0">
                          <a:effectLst/>
                          <a:latin typeface="Cambria"/>
                          <a:ea typeface="Times New Roman"/>
                          <a:cs typeface="Times New Roman"/>
                        </a:rPr>
                        <a:t>Delovno mesto</a:t>
                      </a:r>
                      <a:endParaRPr lang="sl-SI" sz="16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a:lnSpc>
                          <a:spcPct val="115000"/>
                        </a:lnSpc>
                        <a:spcAft>
                          <a:spcPts val="0"/>
                        </a:spcAft>
                      </a:pPr>
                      <a:r>
                        <a:rPr lang="sl-SI" sz="1600" i="1" dirty="0">
                          <a:effectLst/>
                          <a:latin typeface="Cambria"/>
                          <a:ea typeface="Times New Roman"/>
                          <a:cs typeface="Times New Roman"/>
                        </a:rPr>
                        <a:t>Irena VODUŠEK </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i="1" dirty="0">
                          <a:effectLst/>
                          <a:latin typeface="Cambria"/>
                          <a:ea typeface="Times New Roman"/>
                          <a:cs typeface="Times New Roman"/>
                        </a:rPr>
                        <a:t>socialna delavka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a:lnSpc>
                          <a:spcPct val="115000"/>
                        </a:lnSpc>
                        <a:spcAft>
                          <a:spcPts val="0"/>
                        </a:spcAft>
                      </a:pPr>
                      <a:r>
                        <a:rPr lang="sl-SI" sz="1600" i="1">
                          <a:effectLst/>
                          <a:latin typeface="Cambria"/>
                          <a:ea typeface="Times New Roman"/>
                          <a:cs typeface="Times New Roman"/>
                        </a:rPr>
                        <a:t>Natalija SAGADIN</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i="1" dirty="0">
                          <a:effectLst/>
                          <a:latin typeface="Cambria"/>
                          <a:ea typeface="Times New Roman"/>
                          <a:cs typeface="Times New Roman"/>
                        </a:rPr>
                        <a:t>specialna in rehabilitacijska pedagoginja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a:lnSpc>
                          <a:spcPct val="115000"/>
                        </a:lnSpc>
                        <a:spcAft>
                          <a:spcPts val="0"/>
                        </a:spcAft>
                      </a:pPr>
                      <a:r>
                        <a:rPr lang="sl-SI" sz="1600" i="1">
                          <a:solidFill>
                            <a:srgbClr val="000000"/>
                          </a:solidFill>
                          <a:effectLst/>
                          <a:latin typeface="Cambria"/>
                          <a:ea typeface="Times New Roman"/>
                          <a:cs typeface="Times New Roman"/>
                        </a:rPr>
                        <a:t>Tamara SEVŠEK</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i="1" dirty="0">
                          <a:effectLst/>
                          <a:latin typeface="Cambria"/>
                          <a:ea typeface="Times New Roman"/>
                          <a:cs typeface="Times New Roman"/>
                        </a:rPr>
                        <a:t>logopedinja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a:lnSpc>
                          <a:spcPct val="115000"/>
                        </a:lnSpc>
                        <a:spcAft>
                          <a:spcPts val="0"/>
                        </a:spcAft>
                      </a:pPr>
                      <a:r>
                        <a:rPr lang="sl-SI" sz="1600" i="1">
                          <a:effectLst/>
                          <a:latin typeface="Cambria"/>
                          <a:ea typeface="Times New Roman"/>
                          <a:cs typeface="Times New Roman"/>
                        </a:rPr>
                        <a:t>Brigita SEIDL</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i="1" dirty="0">
                          <a:effectLst/>
                          <a:latin typeface="Cambria"/>
                          <a:ea typeface="Times New Roman"/>
                          <a:cs typeface="Times New Roman"/>
                        </a:rPr>
                        <a:t>izvajalka </a:t>
                      </a:r>
                      <a:r>
                        <a:rPr lang="sl-SI" sz="1600" i="1" dirty="0" smtClean="0">
                          <a:effectLst/>
                          <a:latin typeface="Cambria"/>
                          <a:ea typeface="Times New Roman"/>
                          <a:cs typeface="Times New Roman"/>
                        </a:rPr>
                        <a:t>dodatne strokovne in učne</a:t>
                      </a:r>
                      <a:r>
                        <a:rPr lang="sl-SI" sz="1600" i="1" baseline="0" dirty="0" smtClean="0">
                          <a:effectLst/>
                          <a:latin typeface="Cambria"/>
                          <a:ea typeface="Times New Roman"/>
                          <a:cs typeface="Times New Roman"/>
                        </a:rPr>
                        <a:t> pomoči</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252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ŠOLSKA KNJIŽNICA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412776"/>
            <a:ext cx="7992888" cy="4968552"/>
          </a:xfrm>
        </p:spPr>
        <p:txBody>
          <a:bodyPr>
            <a:normAutofit fontScale="92500" lnSpcReduction="20000"/>
          </a:bodyPr>
          <a:lstStyle/>
          <a:p>
            <a:pPr>
              <a:spcAft>
                <a:spcPts val="0"/>
              </a:spcAft>
            </a:pPr>
            <a:r>
              <a:rPr lang="sl-SI" sz="1600" b="1" i="1" dirty="0">
                <a:latin typeface="Cambria" pitchFamily="18" charset="0"/>
                <a:ea typeface="Times New Roman"/>
              </a:rPr>
              <a:t>KNJIŽNIČNI RED – ŠOLSKO LETO </a:t>
            </a:r>
            <a:r>
              <a:rPr lang="sl-SI" sz="1600" b="1" i="1" dirty="0" smtClean="0">
                <a:latin typeface="Cambria" pitchFamily="18" charset="0"/>
                <a:ea typeface="Times New Roman"/>
              </a:rPr>
              <a:t>2015/2016</a:t>
            </a:r>
            <a:r>
              <a:rPr lang="sl-SI" sz="1600" i="1" dirty="0">
                <a:latin typeface="Cambria" pitchFamily="18" charset="0"/>
              </a:rPr>
              <a:t> </a:t>
            </a:r>
          </a:p>
          <a:p>
            <a:pPr>
              <a:lnSpc>
                <a:spcPct val="115000"/>
              </a:lnSpc>
              <a:spcAft>
                <a:spcPts val="1000"/>
              </a:spcAft>
            </a:pPr>
            <a:r>
              <a:rPr lang="sl-SI" sz="1600" i="1" dirty="0">
                <a:latin typeface="Cambria" pitchFamily="18" charset="0"/>
                <a:ea typeface="Times New Roman"/>
                <a:cs typeface="Times New Roman"/>
              </a:rPr>
              <a:t>Storitve šolskih knjižnic morajo biti enakopravno zagotovljene vsem članom šolske skupnosti  ne glede na starost, spol, religijo, narodnost, jezik, strokovni ali socialni status.</a:t>
            </a:r>
          </a:p>
          <a:p>
            <a:pPr>
              <a:spcAft>
                <a:spcPts val="0"/>
              </a:spcAft>
            </a:pPr>
            <a:r>
              <a:rPr lang="sl-SI" sz="1600" b="1" i="1" dirty="0">
                <a:latin typeface="Cambria" pitchFamily="18" charset="0"/>
                <a:ea typeface="Times New Roman"/>
              </a:rPr>
              <a:t>MANIFEST O ŠOLSKIH </a:t>
            </a:r>
            <a:r>
              <a:rPr lang="sl-SI" sz="1600" b="1" i="1" dirty="0" smtClean="0">
                <a:latin typeface="Cambria" pitchFamily="18" charset="0"/>
                <a:ea typeface="Times New Roman"/>
              </a:rPr>
              <a:t>KNJIŽNICAH</a:t>
            </a:r>
            <a:r>
              <a:rPr lang="sl-SI" sz="1600" i="1" dirty="0">
                <a:latin typeface="Cambria" pitchFamily="18" charset="0"/>
              </a:rPr>
              <a:t> </a:t>
            </a:r>
          </a:p>
          <a:p>
            <a:pPr marL="453390" indent="-226695"/>
            <a:r>
              <a:rPr lang="sl-SI" sz="1600" i="1" dirty="0">
                <a:latin typeface="Cambria" pitchFamily="18" charset="0"/>
              </a:rPr>
              <a:t>ČLANSTVO</a:t>
            </a:r>
          </a:p>
          <a:p>
            <a:pPr lvl="0" indent="-342900">
              <a:buFont typeface="Times New Roman"/>
              <a:buChar char="–"/>
            </a:pPr>
            <a:r>
              <a:rPr lang="sl-SI" sz="1600" i="1" dirty="0">
                <a:latin typeface="Cambria" pitchFamily="18" charset="0"/>
                <a:ea typeface="Times New Roman"/>
                <a:cs typeface="Times New Roman"/>
              </a:rPr>
              <a:t>Člani  šolske knjižnice postanejo učenci ob vstopu v šolo.</a:t>
            </a:r>
          </a:p>
          <a:p>
            <a:pPr lvl="0" indent="-342900">
              <a:buFont typeface="Times New Roman"/>
              <a:buChar char="–"/>
            </a:pPr>
            <a:r>
              <a:rPr lang="sl-SI" sz="1600" i="1" dirty="0">
                <a:latin typeface="Cambria" pitchFamily="18" charset="0"/>
                <a:ea typeface="Times New Roman"/>
                <a:cs typeface="Times New Roman"/>
              </a:rPr>
              <a:t>Prav tako so člani šolske knjižnice delavci šole.</a:t>
            </a:r>
          </a:p>
          <a:p>
            <a:pPr marL="457200" indent="-228600">
              <a:lnSpc>
                <a:spcPct val="115000"/>
              </a:lnSpc>
              <a:spcAft>
                <a:spcPts val="1000"/>
              </a:spcAft>
            </a:pPr>
            <a:r>
              <a:rPr lang="sl-SI" sz="1600" i="1" dirty="0" smtClean="0">
                <a:latin typeface="Cambria" pitchFamily="18" charset="0"/>
                <a:ea typeface="Times New Roman"/>
                <a:cs typeface="Times New Roman"/>
              </a:rPr>
              <a:t>IZKAZNICA - Gradivo </a:t>
            </a:r>
            <a:r>
              <a:rPr lang="sl-SI" sz="1600" i="1" dirty="0">
                <a:latin typeface="Cambria" pitchFamily="18" charset="0"/>
                <a:ea typeface="Times New Roman"/>
                <a:cs typeface="Times New Roman"/>
              </a:rPr>
              <a:t>v šolski knjižnici si lahko izposodite s člansko </a:t>
            </a:r>
            <a:r>
              <a:rPr lang="sl-SI" sz="1600" i="1" dirty="0" smtClean="0">
                <a:latin typeface="Cambria" pitchFamily="18" charset="0"/>
                <a:ea typeface="Times New Roman"/>
                <a:cs typeface="Times New Roman"/>
              </a:rPr>
              <a:t>izkaznico. Izkaznica </a:t>
            </a:r>
            <a:r>
              <a:rPr lang="sl-SI" sz="1600" i="1" dirty="0">
                <a:latin typeface="Cambria" pitchFamily="18" charset="0"/>
                <a:ea typeface="Times New Roman"/>
                <a:cs typeface="Times New Roman"/>
              </a:rPr>
              <a:t>je </a:t>
            </a:r>
            <a:r>
              <a:rPr lang="sl-SI" sz="1600" i="1" dirty="0" smtClean="0">
                <a:latin typeface="Cambria" pitchFamily="18" charset="0"/>
                <a:ea typeface="Times New Roman"/>
                <a:cs typeface="Times New Roman"/>
              </a:rPr>
              <a:t>brezplačna.</a:t>
            </a:r>
          </a:p>
          <a:p>
            <a:pPr marL="457200" indent="-228600">
              <a:lnSpc>
                <a:spcPct val="115000"/>
              </a:lnSpc>
              <a:spcAft>
                <a:spcPts val="1000"/>
              </a:spcAft>
            </a:pPr>
            <a:r>
              <a:rPr lang="sl-SI" sz="1600" b="1" i="1" dirty="0" smtClean="0">
                <a:solidFill>
                  <a:schemeClr val="tx1">
                    <a:lumMod val="85000"/>
                    <a:lumOff val="15000"/>
                  </a:schemeClr>
                </a:solidFill>
                <a:latin typeface="Cambria" pitchFamily="18" charset="0"/>
                <a:ea typeface="Times New Roman"/>
                <a:cs typeface="Times New Roman"/>
              </a:rPr>
              <a:t>ŠOLSKA </a:t>
            </a:r>
            <a:r>
              <a:rPr lang="sl-SI" sz="1600" b="1" i="1" dirty="0">
                <a:solidFill>
                  <a:schemeClr val="tx1">
                    <a:lumMod val="85000"/>
                    <a:lumOff val="15000"/>
                  </a:schemeClr>
                </a:solidFill>
                <a:latin typeface="Cambria" pitchFamily="18" charset="0"/>
                <a:ea typeface="Times New Roman"/>
                <a:cs typeface="Times New Roman"/>
              </a:rPr>
              <a:t>KNJIŽNICA BO ZA IZPOSOJO ODPRTA</a:t>
            </a:r>
            <a:r>
              <a:rPr lang="sl-SI" sz="1600" b="1" i="1" dirty="0" smtClean="0">
                <a:solidFill>
                  <a:schemeClr val="tx1">
                    <a:lumMod val="85000"/>
                    <a:lumOff val="15000"/>
                  </a:schemeClr>
                </a:solidFill>
                <a:latin typeface="Cambria" pitchFamily="18" charset="0"/>
                <a:ea typeface="Times New Roman"/>
                <a:cs typeface="Times New Roman"/>
              </a:rPr>
              <a:t>:</a:t>
            </a:r>
            <a:r>
              <a:rPr lang="sl-SI" sz="1600" b="1" i="1" dirty="0">
                <a:solidFill>
                  <a:schemeClr val="tx1">
                    <a:lumMod val="85000"/>
                    <a:lumOff val="15000"/>
                  </a:schemeClr>
                </a:solidFill>
                <a:latin typeface="Cambria" pitchFamily="18" charset="0"/>
                <a:ea typeface="Times New Roman"/>
                <a:cs typeface="Times New Roman"/>
              </a:rPr>
              <a:t> </a:t>
            </a:r>
          </a:p>
          <a:p>
            <a:pPr marL="68580" indent="0">
              <a:lnSpc>
                <a:spcPct val="150000"/>
              </a:lnSpc>
              <a:spcAft>
                <a:spcPts val="0"/>
              </a:spcAft>
              <a:buNone/>
            </a:pPr>
            <a:r>
              <a:rPr lang="sl-SI" sz="1600" i="1" dirty="0">
                <a:latin typeface="Cambria" pitchFamily="18" charset="0"/>
                <a:ea typeface="Times New Roman"/>
                <a:cs typeface="Times New Roman"/>
              </a:rPr>
              <a:t>PONEDELJEK: </a:t>
            </a:r>
            <a:r>
              <a:rPr lang="sl-SI" sz="1600" i="1" u="sng" dirty="0">
                <a:latin typeface="Cambria" pitchFamily="18" charset="0"/>
                <a:ea typeface="Times New Roman"/>
                <a:cs typeface="Times New Roman"/>
              </a:rPr>
              <a:t>7.50-8.35 in 11.35-13.10</a:t>
            </a:r>
            <a:endParaRPr lang="sl-SI" sz="1600" i="1" dirty="0">
              <a:latin typeface="Cambria" pitchFamily="18" charset="0"/>
              <a:ea typeface="Times New Roman"/>
              <a:cs typeface="Times New Roman"/>
            </a:endParaRPr>
          </a:p>
          <a:p>
            <a:pPr marL="68580" indent="0">
              <a:lnSpc>
                <a:spcPct val="150000"/>
              </a:lnSpc>
              <a:spcAft>
                <a:spcPts val="0"/>
              </a:spcAft>
              <a:buNone/>
            </a:pPr>
            <a:r>
              <a:rPr lang="sl-SI" sz="1600" i="1" dirty="0">
                <a:latin typeface="Cambria" pitchFamily="18" charset="0"/>
                <a:ea typeface="Times New Roman"/>
                <a:cs typeface="Times New Roman"/>
              </a:rPr>
              <a:t>TOREK : </a:t>
            </a:r>
            <a:r>
              <a:rPr lang="sl-SI" sz="1600" i="1" u="sng" dirty="0">
                <a:latin typeface="Cambria" pitchFamily="18" charset="0"/>
                <a:ea typeface="Times New Roman"/>
                <a:cs typeface="Times New Roman"/>
              </a:rPr>
              <a:t>7.00-7.50 in 9.45-11.30</a:t>
            </a:r>
            <a:endParaRPr lang="sl-SI" sz="1600" i="1" dirty="0">
              <a:latin typeface="Cambria" pitchFamily="18" charset="0"/>
              <a:ea typeface="Times New Roman"/>
              <a:cs typeface="Times New Roman"/>
            </a:endParaRPr>
          </a:p>
          <a:p>
            <a:pPr marL="68580" indent="0">
              <a:lnSpc>
                <a:spcPct val="150000"/>
              </a:lnSpc>
              <a:spcAft>
                <a:spcPts val="0"/>
              </a:spcAft>
              <a:buNone/>
              <a:tabLst>
                <a:tab pos="2112645" algn="l"/>
              </a:tabLst>
            </a:pPr>
            <a:r>
              <a:rPr lang="sl-SI" sz="1600" i="1" dirty="0">
                <a:latin typeface="Cambria" pitchFamily="18" charset="0"/>
                <a:ea typeface="Times New Roman"/>
                <a:cs typeface="Times New Roman"/>
              </a:rPr>
              <a:t>SREDA: </a:t>
            </a:r>
            <a:r>
              <a:rPr lang="sl-SI" sz="1600" i="1" u="sng" dirty="0">
                <a:latin typeface="Cambria" pitchFamily="18" charset="0"/>
                <a:ea typeface="Times New Roman"/>
                <a:cs typeface="Times New Roman"/>
              </a:rPr>
              <a:t>7.00 -7.50</a:t>
            </a:r>
            <a:endParaRPr lang="sl-SI" sz="1600" i="1" dirty="0">
              <a:latin typeface="Cambria" pitchFamily="18" charset="0"/>
              <a:ea typeface="Times New Roman"/>
              <a:cs typeface="Times New Roman"/>
            </a:endParaRPr>
          </a:p>
          <a:p>
            <a:pPr marL="68580" indent="0">
              <a:lnSpc>
                <a:spcPct val="150000"/>
              </a:lnSpc>
              <a:spcAft>
                <a:spcPts val="0"/>
              </a:spcAft>
              <a:buNone/>
            </a:pPr>
            <a:r>
              <a:rPr lang="sl-SI" sz="1600" i="1" dirty="0">
                <a:latin typeface="Cambria" pitchFamily="18" charset="0"/>
                <a:ea typeface="Times New Roman"/>
                <a:cs typeface="Times New Roman"/>
              </a:rPr>
              <a:t>ČETRTEK:</a:t>
            </a:r>
            <a:r>
              <a:rPr lang="sl-SI" sz="1600" i="1" u="sng" dirty="0">
                <a:latin typeface="Cambria" pitchFamily="18" charset="0"/>
                <a:ea typeface="Times New Roman"/>
                <a:cs typeface="Times New Roman"/>
              </a:rPr>
              <a:t>7.50-8.35 in 10.45-12.20 in 12.25-14.05*</a:t>
            </a:r>
            <a:endParaRPr lang="sl-SI" sz="1600" i="1" dirty="0">
              <a:latin typeface="Cambria" pitchFamily="18" charset="0"/>
              <a:ea typeface="Times New Roman"/>
              <a:cs typeface="Times New Roman"/>
            </a:endParaRPr>
          </a:p>
          <a:p>
            <a:pPr marL="68580" indent="0">
              <a:lnSpc>
                <a:spcPct val="150000"/>
              </a:lnSpc>
              <a:spcAft>
                <a:spcPts val="0"/>
              </a:spcAft>
              <a:buNone/>
            </a:pPr>
            <a:r>
              <a:rPr lang="sl-SI" sz="1600" i="1" dirty="0">
                <a:latin typeface="Cambria" pitchFamily="18" charset="0"/>
                <a:ea typeface="Times New Roman"/>
                <a:cs typeface="Times New Roman"/>
              </a:rPr>
              <a:t>PETEK: </a:t>
            </a:r>
            <a:r>
              <a:rPr lang="sl-SI" sz="1600" i="1" u="sng" dirty="0" smtClean="0">
                <a:latin typeface="Cambria" pitchFamily="18" charset="0"/>
                <a:ea typeface="Times New Roman"/>
                <a:cs typeface="Times New Roman"/>
              </a:rPr>
              <a:t>7.00-8.35</a:t>
            </a:r>
            <a:r>
              <a:rPr lang="sl-SI" sz="1600" i="1" dirty="0" smtClean="0">
                <a:latin typeface="Cambria" pitchFamily="18" charset="0"/>
                <a:ea typeface="Times New Roman"/>
                <a:cs typeface="Times New Roman"/>
              </a:rPr>
              <a:t>    (*vsakih </a:t>
            </a:r>
            <a:r>
              <a:rPr lang="sl-SI" sz="1600" i="1" dirty="0">
                <a:latin typeface="Cambria" pitchFamily="18" charset="0"/>
                <a:ea typeface="Times New Roman"/>
                <a:cs typeface="Times New Roman"/>
              </a:rPr>
              <a:t>14 </a:t>
            </a:r>
            <a:r>
              <a:rPr lang="sl-SI" sz="1600" i="1" dirty="0" smtClean="0">
                <a:latin typeface="Cambria" pitchFamily="18" charset="0"/>
                <a:ea typeface="Times New Roman"/>
                <a:cs typeface="Times New Roman"/>
              </a:rPr>
              <a:t>dni)</a:t>
            </a:r>
            <a:r>
              <a:rPr lang="sl-SI" sz="1600" i="1" dirty="0">
                <a:latin typeface="Cambria" pitchFamily="18" charset="0"/>
              </a:rPr>
              <a:t> </a:t>
            </a:r>
          </a:p>
          <a:p>
            <a:pPr>
              <a:lnSpc>
                <a:spcPct val="115000"/>
              </a:lnSpc>
              <a:spcAft>
                <a:spcPts val="1000"/>
              </a:spcAft>
            </a:pPr>
            <a:r>
              <a:rPr lang="sl-SI" sz="1600" i="1" dirty="0">
                <a:latin typeface="Cambria" pitchFamily="18" charset="0"/>
                <a:ea typeface="Times New Roman"/>
                <a:cs typeface="Times New Roman"/>
              </a:rPr>
              <a:t>V ŠOLSKI KNJIŽNICI UČENCI </a:t>
            </a:r>
            <a:r>
              <a:rPr lang="sl-SI" sz="1600" i="1" u="sng" dirty="0">
                <a:latin typeface="Cambria" pitchFamily="18" charset="0"/>
                <a:ea typeface="Times New Roman"/>
                <a:cs typeface="Times New Roman"/>
              </a:rPr>
              <a:t>NE PLAČUJEJO</a:t>
            </a:r>
            <a:r>
              <a:rPr lang="sl-SI" sz="1600" i="1" dirty="0">
                <a:latin typeface="Cambria" pitchFamily="18" charset="0"/>
                <a:ea typeface="Times New Roman"/>
                <a:cs typeface="Times New Roman"/>
              </a:rPr>
              <a:t>: </a:t>
            </a:r>
            <a:r>
              <a:rPr lang="sl-SI" sz="1600" i="1" dirty="0" smtClean="0">
                <a:latin typeface="Cambria" pitchFamily="18" charset="0"/>
                <a:ea typeface="Times New Roman"/>
                <a:cs typeface="Times New Roman"/>
              </a:rPr>
              <a:t>VPISNINE, ZAMUDNINE, ČLANARINE</a:t>
            </a:r>
            <a:endParaRPr lang="sl-SI" sz="1600" i="1" dirty="0">
              <a:latin typeface="Cambria" pitchFamily="18" charset="0"/>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4000330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692696"/>
            <a:ext cx="7456792" cy="1143000"/>
          </a:xfrm>
        </p:spPr>
        <p:txBody>
          <a:bodyPr>
            <a:normAutofit fontScale="90000"/>
          </a:bodyPr>
          <a:lstStyle/>
          <a:p>
            <a:pPr>
              <a:lnSpc>
                <a:spcPct val="115000"/>
              </a:lnSpc>
              <a:spcAft>
                <a:spcPts val="1000"/>
              </a:spcAft>
            </a:pPr>
            <a:r>
              <a:rPr lang="sl-SI" b="1" dirty="0">
                <a:latin typeface="Arial Rounded MT Bold" pitchFamily="34" charset="0"/>
                <a:ea typeface="Times New Roman"/>
                <a:cs typeface="Times New Roman"/>
              </a:rPr>
              <a:t>PODATKI O ŠOLI</a:t>
            </a:r>
            <a:r>
              <a:rPr lang="sl-SI" sz="3200" dirty="0">
                <a:latin typeface="Cambria"/>
                <a:ea typeface="Times New Roman"/>
                <a:cs typeface="Times New Roman"/>
              </a:rPr>
              <a:t/>
            </a:r>
            <a:br>
              <a:rPr lang="sl-SI" sz="3200" dirty="0">
                <a:latin typeface="Cambria"/>
                <a:ea typeface="Times New Roman"/>
                <a:cs typeface="Times New Roman"/>
              </a:rPr>
            </a:br>
            <a:endParaRPr lang="sl-SI" dirty="0"/>
          </a:p>
        </p:txBody>
      </p:sp>
      <p:sp>
        <p:nvSpPr>
          <p:cNvPr id="3" name="Ograda vsebine 2"/>
          <p:cNvSpPr>
            <a:spLocks noGrp="1"/>
          </p:cNvSpPr>
          <p:nvPr>
            <p:ph idx="1"/>
          </p:nvPr>
        </p:nvSpPr>
        <p:spPr>
          <a:xfrm>
            <a:off x="467544" y="1196752"/>
            <a:ext cx="8208912" cy="5328592"/>
          </a:xfrm>
        </p:spPr>
        <p:txBody>
          <a:bodyPr>
            <a:noAutofit/>
          </a:bodyPr>
          <a:lstStyle/>
          <a:p>
            <a:pPr>
              <a:lnSpc>
                <a:spcPct val="115000"/>
              </a:lnSpc>
              <a:spcBef>
                <a:spcPts val="1000"/>
              </a:spcBef>
              <a:spcAft>
                <a:spcPts val="0"/>
              </a:spcAft>
            </a:pPr>
            <a:r>
              <a:rPr lang="sl-SI" sz="1800" b="1" dirty="0">
                <a:solidFill>
                  <a:schemeClr val="accent1"/>
                </a:solidFill>
                <a:latin typeface="Arial Rounded MT Bold" pitchFamily="34" charset="0"/>
                <a:ea typeface="Times New Roman"/>
                <a:cs typeface="Times New Roman"/>
              </a:rPr>
              <a:t>ORGANI UPRAVLJANJA IN STROKOVNI ORGANI ŠOLE</a:t>
            </a:r>
          </a:p>
          <a:p>
            <a:pPr marL="68580" indent="0">
              <a:buNone/>
            </a:pPr>
            <a:endParaRPr lang="sl-SI" sz="18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890211965"/>
              </p:ext>
            </p:extLst>
          </p:nvPr>
        </p:nvGraphicFramePr>
        <p:xfrm>
          <a:off x="1043608" y="1700808"/>
          <a:ext cx="6624735" cy="4680520"/>
        </p:xfrm>
        <a:graphic>
          <a:graphicData uri="http://schemas.openxmlformats.org/drawingml/2006/table">
            <a:tbl>
              <a:tblPr firstRow="1" firstCol="1" lastRow="1" lastCol="1" bandRow="1" bandCol="1"/>
              <a:tblGrid>
                <a:gridCol w="1957814"/>
                <a:gridCol w="1782970"/>
                <a:gridCol w="2883951"/>
              </a:tblGrid>
              <a:tr h="567847">
                <a:tc>
                  <a:txBody>
                    <a:bodyPr/>
                    <a:lstStyle/>
                    <a:p>
                      <a:pPr>
                        <a:lnSpc>
                          <a:spcPct val="115000"/>
                        </a:lnSpc>
                        <a:spcAft>
                          <a:spcPts val="0"/>
                        </a:spcAft>
                      </a:pPr>
                      <a:r>
                        <a:rPr lang="sl-SI" sz="1600" i="1" dirty="0">
                          <a:effectLst/>
                          <a:latin typeface="Arial Rounded MT Bold" pitchFamily="34" charset="0"/>
                          <a:ea typeface="Times New Roman"/>
                          <a:cs typeface="Times New Roman"/>
                        </a:rPr>
                        <a:t>STROKOVNI ORGANI</a:t>
                      </a:r>
                      <a:endParaRPr lang="sl-SI" sz="1600" dirty="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Arial Rounded MT Bold" pitchFamily="34" charset="0"/>
                          <a:ea typeface="Times New Roman"/>
                          <a:cs typeface="Times New Roman"/>
                        </a:rPr>
                        <a:t>SVET ŠOLE</a:t>
                      </a:r>
                      <a:endParaRPr lang="sl-SI" sz="160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Arial Rounded MT Bold" pitchFamily="34" charset="0"/>
                          <a:ea typeface="Times New Roman"/>
                          <a:cs typeface="Times New Roman"/>
                        </a:rPr>
                        <a:t>SVET STARŠEV</a:t>
                      </a:r>
                      <a:endParaRPr lang="sl-SI" sz="1600" dirty="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2673">
                <a:tc>
                  <a:txBody>
                    <a:bodyPr/>
                    <a:lstStyle/>
                    <a:p>
                      <a:pPr>
                        <a:lnSpc>
                          <a:spcPct val="115000"/>
                        </a:lnSpc>
                        <a:spcAft>
                          <a:spcPts val="0"/>
                        </a:spcAft>
                      </a:pPr>
                      <a:r>
                        <a:rPr lang="sl-SI" sz="1200" i="1" dirty="0">
                          <a:effectLst/>
                          <a:latin typeface="Arial Rounded MT Bold" pitchFamily="34" charset="0"/>
                          <a:ea typeface="Times New Roman"/>
                          <a:cs typeface="Times New Roman"/>
                        </a:rPr>
                        <a:t>Učiteljski zbor</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(vsi strokovni</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delavci šole)</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Oddelčni učiteljski zbor</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(učitelji, ki poučujejo v določenem oddelku)</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Razredniki</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Strokovni aktivi</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1 . vzg.-</a:t>
                      </a:r>
                      <a:r>
                        <a:rPr lang="sl-SI" sz="1200" i="1" dirty="0" err="1">
                          <a:effectLst/>
                          <a:latin typeface="Arial Rounded MT Bold" pitchFamily="34" charset="0"/>
                          <a:ea typeface="Times New Roman"/>
                          <a:cs typeface="Times New Roman"/>
                        </a:rPr>
                        <a:t>izob</a:t>
                      </a:r>
                      <a:r>
                        <a:rPr lang="sl-SI" sz="1200" i="1" dirty="0">
                          <a:effectLst/>
                          <a:latin typeface="Arial Rounded MT Bold" pitchFamily="34" charset="0"/>
                          <a:ea typeface="Times New Roman"/>
                          <a:cs typeface="Times New Roman"/>
                        </a:rPr>
                        <a:t>. obdobje,</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2. vzg.-</a:t>
                      </a:r>
                      <a:r>
                        <a:rPr lang="sl-SI" sz="1200" i="1" dirty="0" err="1">
                          <a:effectLst/>
                          <a:latin typeface="Arial Rounded MT Bold" pitchFamily="34" charset="0"/>
                          <a:ea typeface="Times New Roman"/>
                          <a:cs typeface="Times New Roman"/>
                        </a:rPr>
                        <a:t>izob</a:t>
                      </a:r>
                      <a:r>
                        <a:rPr lang="sl-SI" sz="1200" i="1" dirty="0">
                          <a:effectLst/>
                          <a:latin typeface="Arial Rounded MT Bold" pitchFamily="34" charset="0"/>
                          <a:ea typeface="Times New Roman"/>
                          <a:cs typeface="Times New Roman"/>
                        </a:rPr>
                        <a:t>. obdobje,</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3. vzg.-</a:t>
                      </a:r>
                      <a:r>
                        <a:rPr lang="sl-SI" sz="1200" i="1" dirty="0" err="1">
                          <a:effectLst/>
                          <a:latin typeface="Arial Rounded MT Bold" pitchFamily="34" charset="0"/>
                          <a:ea typeface="Times New Roman"/>
                          <a:cs typeface="Times New Roman"/>
                        </a:rPr>
                        <a:t>izob</a:t>
                      </a:r>
                      <a:r>
                        <a:rPr lang="sl-SI" sz="1200" i="1" dirty="0">
                          <a:effectLst/>
                          <a:latin typeface="Arial Rounded MT Bold" pitchFamily="34" charset="0"/>
                          <a:ea typeface="Times New Roman"/>
                          <a:cs typeface="Times New Roman"/>
                        </a:rPr>
                        <a:t>. obdobje in</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4, aktiv OPB</a:t>
                      </a:r>
                      <a:endParaRPr lang="sl-SI" sz="1200" dirty="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Arial Rounded MT Bold" pitchFamily="34" charset="0"/>
                          <a:ea typeface="Times New Roman"/>
                          <a:cs typeface="Times New Roman"/>
                        </a:rPr>
                        <a:t>Predstavniki ustanovitelja:</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Marjeta Butolen</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Marija Kodrič</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Petra Plajnšek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Predstavniki staršev:</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Rado Peršak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Zdenka Kos</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Lidija Bedenik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Predstavniki delavcev:</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Lidija Šešerko</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Slavica Konda</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Gabrijela Brlek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Jože Vogrinc</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solidFill>
                            <a:srgbClr val="000000"/>
                          </a:solidFill>
                          <a:effectLst/>
                          <a:latin typeface="Arial Rounded MT Bold" pitchFamily="34" charset="0"/>
                          <a:ea typeface="Times New Roman"/>
                          <a:cs typeface="Times New Roman"/>
                        </a:rPr>
                        <a:t>Valerija Jus</a:t>
                      </a:r>
                      <a:endParaRPr lang="sl-SI" sz="1200" dirty="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Arial Rounded MT Bold" pitchFamily="34" charset="0"/>
                          <a:ea typeface="Times New Roman"/>
                          <a:cs typeface="Times New Roman"/>
                        </a:rPr>
                        <a:t>Šola</a:t>
                      </a:r>
                      <a:r>
                        <a:rPr lang="sl-SI" sz="1200" i="1" dirty="0">
                          <a:solidFill>
                            <a:schemeClr val="tx1"/>
                          </a:solidFill>
                          <a:effectLst/>
                          <a:latin typeface="Arial Rounded MT Bold" pitchFamily="34" charset="0"/>
                          <a:ea typeface="Times New Roman"/>
                          <a:cs typeface="Times New Roman"/>
                        </a:rPr>
                        <a:t>: </a:t>
                      </a:r>
                      <a:r>
                        <a:rPr lang="sl-SI" sz="1200" i="1" dirty="0">
                          <a:solidFill>
                            <a:srgbClr val="FF0000"/>
                          </a:solidFill>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1. raz.: Natalija Stres</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2. raz.: Janez Vidovič</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3. raz.: Simona Krčar</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4. raz.: Jožica Maroh Jus</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5. raz.: Martina Bele</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6. raz.: Jožef Korez</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7. raz.: Renata Ferk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8. raz.: Zdenka Kos</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9. raz.: Lidija Bedenik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 </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Vrtec:</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1. skupina: Zlatka Cafuta Prevolšek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effectLst/>
                          <a:latin typeface="Arial Rounded MT Bold" pitchFamily="34" charset="0"/>
                          <a:ea typeface="Times New Roman"/>
                          <a:cs typeface="Times New Roman"/>
                        </a:rPr>
                        <a:t>2. skupina: Rado Peršak</a:t>
                      </a:r>
                      <a:endParaRPr lang="sl-SI" sz="1200" dirty="0">
                        <a:effectLst/>
                        <a:latin typeface="Arial Rounded MT Bold" pitchFamily="34" charset="0"/>
                        <a:ea typeface="Times New Roman"/>
                        <a:cs typeface="Times New Roman"/>
                      </a:endParaRPr>
                    </a:p>
                    <a:p>
                      <a:pPr>
                        <a:lnSpc>
                          <a:spcPct val="115000"/>
                        </a:lnSpc>
                        <a:spcAft>
                          <a:spcPts val="0"/>
                        </a:spcAft>
                      </a:pPr>
                      <a:r>
                        <a:rPr lang="sl-SI" sz="1200" i="1" dirty="0">
                          <a:solidFill>
                            <a:srgbClr val="000000"/>
                          </a:solidFill>
                          <a:effectLst/>
                          <a:latin typeface="Arial Rounded MT Bold" pitchFamily="34" charset="0"/>
                          <a:ea typeface="Times New Roman"/>
                          <a:cs typeface="Times New Roman"/>
                        </a:rPr>
                        <a:t>3. skupina: </a:t>
                      </a:r>
                      <a:r>
                        <a:rPr lang="sl-SI" sz="1200" i="1" dirty="0">
                          <a:effectLst/>
                          <a:latin typeface="Arial Rounded MT Bold" pitchFamily="34" charset="0"/>
                          <a:ea typeface="Times New Roman"/>
                          <a:cs typeface="Times New Roman"/>
                        </a:rPr>
                        <a:t>Tatjana Bele</a:t>
                      </a:r>
                      <a:endParaRPr lang="sl-SI" sz="1200" dirty="0">
                        <a:effectLst/>
                        <a:latin typeface="Arial Rounded MT Bold"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55184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052736"/>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ŠOLSKA KNJIŽNICA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268760"/>
            <a:ext cx="8064896" cy="5184576"/>
          </a:xfrm>
        </p:spPr>
        <p:txBody>
          <a:bodyPr>
            <a:normAutofit fontScale="70000" lnSpcReduction="20000"/>
          </a:bodyPr>
          <a:lstStyle/>
          <a:p>
            <a:pPr>
              <a:lnSpc>
                <a:spcPct val="115000"/>
              </a:lnSpc>
              <a:spcAft>
                <a:spcPts val="1000"/>
              </a:spcAft>
            </a:pPr>
            <a:r>
              <a:rPr lang="sl-SI" sz="2000" dirty="0">
                <a:latin typeface="Cambria" pitchFamily="18" charset="0"/>
                <a:ea typeface="Times New Roman"/>
                <a:cs typeface="Times New Roman"/>
              </a:rPr>
              <a:t>IZPOSOJA IN ŠTUDIJ V </a:t>
            </a:r>
            <a:r>
              <a:rPr lang="sl-SI" sz="2000" dirty="0" smtClean="0">
                <a:latin typeface="Cambria" pitchFamily="18" charset="0"/>
                <a:ea typeface="Times New Roman"/>
                <a:cs typeface="Times New Roman"/>
              </a:rPr>
              <a:t>ČITALNICI</a:t>
            </a:r>
          </a:p>
          <a:p>
            <a:pPr marL="68580" indent="0">
              <a:lnSpc>
                <a:spcPct val="115000"/>
              </a:lnSpc>
              <a:spcAft>
                <a:spcPts val="1000"/>
              </a:spcAft>
              <a:buNone/>
            </a:pPr>
            <a:r>
              <a:rPr lang="sl-SI" sz="2000" i="1" dirty="0" smtClean="0">
                <a:latin typeface="Cambria" pitchFamily="18" charset="0"/>
                <a:ea typeface="Times New Roman"/>
                <a:cs typeface="Times New Roman"/>
              </a:rPr>
              <a:t>Izposoja </a:t>
            </a:r>
            <a:r>
              <a:rPr lang="sl-SI" sz="2000" i="1" dirty="0">
                <a:latin typeface="Cambria" pitchFamily="18" charset="0"/>
                <a:ea typeface="Times New Roman"/>
                <a:cs typeface="Times New Roman"/>
              </a:rPr>
              <a:t>na dom  pri referenčnem gradivu  (leksikoni, slovarji, priročniki, enciklopedije …) in periodiki ni možna. Le-to si lahko ogledaš v knjižnici</a:t>
            </a:r>
            <a:r>
              <a:rPr lang="sl-SI" sz="2000" i="1" dirty="0" smtClean="0">
                <a:latin typeface="Cambria" pitchFamily="18" charset="0"/>
                <a:ea typeface="Times New Roman"/>
                <a:cs typeface="Times New Roman"/>
              </a:rPr>
              <a:t>.</a:t>
            </a:r>
            <a:r>
              <a:rPr lang="sl-SI" sz="2000" b="1" dirty="0">
                <a:latin typeface="Cambria" pitchFamily="18" charset="0"/>
                <a:ea typeface="Times New Roman"/>
              </a:rPr>
              <a:t> </a:t>
            </a:r>
          </a:p>
          <a:p>
            <a:pPr>
              <a:lnSpc>
                <a:spcPct val="115000"/>
              </a:lnSpc>
              <a:spcAft>
                <a:spcPts val="1000"/>
              </a:spcAft>
            </a:pPr>
            <a:r>
              <a:rPr lang="sl-SI" sz="2000" dirty="0">
                <a:latin typeface="Cambria" pitchFamily="18" charset="0"/>
                <a:ea typeface="Times New Roman"/>
                <a:cs typeface="Times New Roman"/>
              </a:rPr>
              <a:t>VIDEOKASETE, AVDIOKASETE IN CD-ji</a:t>
            </a:r>
          </a:p>
          <a:p>
            <a:pPr marL="68580" indent="0">
              <a:lnSpc>
                <a:spcPct val="115000"/>
              </a:lnSpc>
              <a:spcAft>
                <a:spcPts val="1000"/>
              </a:spcAft>
              <a:buNone/>
            </a:pPr>
            <a:r>
              <a:rPr lang="sl-SI" sz="2000" i="1" dirty="0">
                <a:latin typeface="Cambria" pitchFamily="18" charset="0"/>
                <a:ea typeface="Times New Roman"/>
                <a:cs typeface="Times New Roman"/>
              </a:rPr>
              <a:t>Videokasete, avdiokasete in CD-ji se izposojajo le za potrebe pouka.</a:t>
            </a:r>
            <a:endParaRPr lang="sl-SI" sz="2000" dirty="0">
              <a:latin typeface="Cambria" pitchFamily="18" charset="0"/>
              <a:ea typeface="Times New Roman"/>
              <a:cs typeface="Times New Roman"/>
            </a:endParaRPr>
          </a:p>
          <a:p>
            <a:pPr>
              <a:lnSpc>
                <a:spcPct val="115000"/>
              </a:lnSpc>
              <a:spcAft>
                <a:spcPts val="1000"/>
              </a:spcAft>
            </a:pPr>
            <a:r>
              <a:rPr lang="sl-SI" sz="2000" dirty="0">
                <a:latin typeface="Cambria" pitchFamily="18" charset="0"/>
                <a:ea typeface="Times New Roman"/>
                <a:cs typeface="Times New Roman"/>
              </a:rPr>
              <a:t>POŠKODOVANO IN IZGUBLJENO GRADIVO</a:t>
            </a:r>
          </a:p>
          <a:p>
            <a:pPr marL="68580" indent="0">
              <a:lnSpc>
                <a:spcPct val="115000"/>
              </a:lnSpc>
              <a:spcAft>
                <a:spcPts val="1000"/>
              </a:spcAft>
              <a:buNone/>
            </a:pPr>
            <a:r>
              <a:rPr lang="sl-SI" sz="2000" i="1" dirty="0">
                <a:latin typeface="Cambria" pitchFamily="18" charset="0"/>
                <a:ea typeface="Times New Roman"/>
                <a:cs typeface="Times New Roman"/>
              </a:rPr>
              <a:t>Če je gradivo namerno poškodovano ali izgubljeno, ga je potrebno nadomestiti z novim.</a:t>
            </a:r>
            <a:endParaRPr lang="sl-SI" sz="2000" dirty="0">
              <a:latin typeface="Cambria" pitchFamily="18" charset="0"/>
              <a:ea typeface="Times New Roman"/>
              <a:cs typeface="Times New Roman"/>
            </a:endParaRPr>
          </a:p>
          <a:p>
            <a:pPr>
              <a:lnSpc>
                <a:spcPct val="115000"/>
              </a:lnSpc>
              <a:spcAft>
                <a:spcPts val="1000"/>
              </a:spcAft>
            </a:pPr>
            <a:r>
              <a:rPr lang="sl-SI" sz="2000" dirty="0">
                <a:latin typeface="Cambria" pitchFamily="18" charset="0"/>
                <a:ea typeface="Times New Roman"/>
                <a:cs typeface="Times New Roman"/>
              </a:rPr>
              <a:t>RED V KNJIŽNICI</a:t>
            </a:r>
          </a:p>
          <a:p>
            <a:pPr marL="68580" indent="0">
              <a:lnSpc>
                <a:spcPct val="115000"/>
              </a:lnSpc>
              <a:spcAft>
                <a:spcPts val="1000"/>
              </a:spcAft>
              <a:buNone/>
            </a:pPr>
            <a:r>
              <a:rPr lang="sl-SI" sz="2000" i="1" dirty="0">
                <a:latin typeface="Cambria" pitchFamily="18" charset="0"/>
                <a:ea typeface="Times New Roman"/>
                <a:cs typeface="Times New Roman"/>
              </a:rPr>
              <a:t>Lovljenje, vpitje in hranjenje v knjižnici ni dovoljeno.</a:t>
            </a:r>
            <a:endParaRPr lang="sl-SI" sz="2000" dirty="0">
              <a:latin typeface="Cambria" pitchFamily="18" charset="0"/>
              <a:ea typeface="Times New Roman"/>
              <a:cs typeface="Times New Roman"/>
            </a:endParaRPr>
          </a:p>
          <a:p>
            <a:pPr marL="68580" indent="0">
              <a:lnSpc>
                <a:spcPct val="115000"/>
              </a:lnSpc>
              <a:spcAft>
                <a:spcPts val="1000"/>
              </a:spcAft>
              <a:buNone/>
            </a:pPr>
            <a:r>
              <a:rPr lang="sl-SI" sz="2000" i="1" dirty="0">
                <a:latin typeface="Cambria" pitchFamily="18" charset="0"/>
                <a:ea typeface="Times New Roman"/>
                <a:cs typeface="Times New Roman"/>
              </a:rPr>
              <a:t>Šolske torbe in oblačila odložite ob vhodu v knjižnico.</a:t>
            </a:r>
            <a:endParaRPr lang="sl-SI" sz="2000" dirty="0">
              <a:latin typeface="Cambria" pitchFamily="18" charset="0"/>
              <a:ea typeface="Times New Roman"/>
              <a:cs typeface="Times New Roman"/>
            </a:endParaRPr>
          </a:p>
          <a:p>
            <a:pPr marL="68580" indent="0">
              <a:lnSpc>
                <a:spcPct val="115000"/>
              </a:lnSpc>
              <a:spcAft>
                <a:spcPts val="1000"/>
              </a:spcAft>
              <a:buNone/>
            </a:pPr>
            <a:r>
              <a:rPr lang="sl-SI" sz="2000" i="1" dirty="0">
                <a:latin typeface="Cambria" pitchFamily="18" charset="0"/>
                <a:ea typeface="Times New Roman"/>
                <a:cs typeface="Times New Roman"/>
              </a:rPr>
              <a:t>V prostorih knjižnice izklopimo mobilni telefon.</a:t>
            </a:r>
            <a:endParaRPr lang="sl-SI" sz="2000" dirty="0">
              <a:latin typeface="Cambria" pitchFamily="18" charset="0"/>
              <a:ea typeface="Times New Roman"/>
              <a:cs typeface="Times New Roman"/>
            </a:endParaRPr>
          </a:p>
          <a:p>
            <a:pPr>
              <a:lnSpc>
                <a:spcPct val="115000"/>
              </a:lnSpc>
              <a:spcAft>
                <a:spcPts val="1000"/>
              </a:spcAft>
            </a:pPr>
            <a:r>
              <a:rPr lang="sl-SI" sz="2000" dirty="0">
                <a:latin typeface="Cambria" pitchFamily="18" charset="0"/>
                <a:ea typeface="Times New Roman"/>
                <a:cs typeface="Times New Roman"/>
              </a:rPr>
              <a:t>UPORABA RAČUNALNIKA</a:t>
            </a:r>
          </a:p>
          <a:p>
            <a:pPr marL="68580" indent="0">
              <a:lnSpc>
                <a:spcPct val="115000"/>
              </a:lnSpc>
              <a:spcAft>
                <a:spcPts val="1000"/>
              </a:spcAft>
              <a:buNone/>
            </a:pPr>
            <a:r>
              <a:rPr lang="sl-SI" sz="2000" i="1" dirty="0">
                <a:latin typeface="Cambria" pitchFamily="18" charset="0"/>
                <a:ea typeface="Times New Roman"/>
                <a:cs typeface="Times New Roman"/>
              </a:rPr>
              <a:t>V šolski knjižnici je možen dostop do elektronskih virov. Uporaba je brezplačna.</a:t>
            </a:r>
            <a:endParaRPr lang="sl-SI" sz="2000" dirty="0">
              <a:latin typeface="Cambria" pitchFamily="18" charset="0"/>
              <a:ea typeface="Times New Roman"/>
              <a:cs typeface="Times New Roman"/>
            </a:endParaRPr>
          </a:p>
          <a:p>
            <a:pPr>
              <a:lnSpc>
                <a:spcPct val="115000"/>
              </a:lnSpc>
              <a:spcAft>
                <a:spcPts val="1000"/>
              </a:spcAft>
            </a:pPr>
            <a:r>
              <a:rPr lang="sl-SI" sz="2000" i="1" dirty="0">
                <a:latin typeface="Cambria" pitchFamily="18" charset="0"/>
                <a:ea typeface="Times New Roman"/>
                <a:cs typeface="Times New Roman"/>
              </a:rPr>
              <a:t>KNJIŽNICA JE KULTURNI PROSTOR, KI ZAHTEVA KULTURNO OBNAŠANJE.</a:t>
            </a:r>
            <a:endParaRPr lang="sl-SI" sz="2000" dirty="0">
              <a:latin typeface="Cambria" pitchFamily="18" charset="0"/>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28626561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UČBENIŠKI SKLAD</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412776"/>
            <a:ext cx="8280920" cy="5328592"/>
          </a:xfrm>
        </p:spPr>
        <p:txBody>
          <a:bodyPr>
            <a:normAutofit fontScale="70000" lnSpcReduction="20000"/>
          </a:bodyPr>
          <a:lstStyle/>
          <a:p>
            <a:pPr>
              <a:lnSpc>
                <a:spcPct val="115000"/>
              </a:lnSpc>
              <a:spcAft>
                <a:spcPts val="1000"/>
              </a:spcAft>
            </a:pPr>
            <a:r>
              <a:rPr lang="sl-SI" sz="2100" i="1" dirty="0">
                <a:latin typeface="Cambria"/>
                <a:ea typeface="Times New Roman"/>
                <a:cs typeface="Times New Roman"/>
              </a:rPr>
              <a:t>Učbeniški sklad je zakonska obveza vsake osnovne šole.  V sklad so vključeni vsi učbeniki, objavljeni v Katalogu učbenikov.</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Učenke in učenci si tako lahko izposodijo učbenike iz učbeniškega sklada. Izposodijo si lahko le komplet, ne pa posameznih učbenikov.  </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V začetku maja prinese vsak učenec domov naročilnico za izposojo učbenikov, ki jo starši podpišejo in vrnejo v šolo. Vrnejo jo vsi, tudi tisti, ki ne naročajo učbenikov iz učbeniškega sklada.</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Šola uporabnikom sklada ne zaračunava izposojevalnine.   </a:t>
            </a:r>
            <a:endParaRPr lang="sl-SI" sz="2100" i="1" dirty="0" smtClean="0">
              <a:latin typeface="Cambria"/>
              <a:ea typeface="Times New Roman"/>
              <a:cs typeface="Times New Roman"/>
            </a:endParaRPr>
          </a:p>
          <a:p>
            <a:pPr>
              <a:lnSpc>
                <a:spcPct val="115000"/>
              </a:lnSpc>
              <a:spcAft>
                <a:spcPts val="1000"/>
              </a:spcAft>
            </a:pPr>
            <a:r>
              <a:rPr lang="sl-SI" sz="2100" i="1" dirty="0" smtClean="0">
                <a:latin typeface="Cambria"/>
                <a:ea typeface="Times New Roman"/>
                <a:cs typeface="Times New Roman"/>
              </a:rPr>
              <a:t>Učenci </a:t>
            </a:r>
            <a:r>
              <a:rPr lang="sl-SI" sz="2100" i="1" dirty="0">
                <a:latin typeface="Cambria"/>
                <a:ea typeface="Times New Roman"/>
                <a:cs typeface="Times New Roman"/>
              </a:rPr>
              <a:t>dobijo učbenike ob začetku šolskega leta.</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Ob izteku šolskega leta učenci vrnejo učbenike. Za zadržan (nevrnjen) ali poškodovan učbenik plača učenec  odškodnino, ki znaša največ 2/3 in najmanj 1/3 nabavne cene učbenika. </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V učbeniškem kompletu ni delovnih zvezkov in drugih gradiv, zato jih starši kupijo sami. </a:t>
            </a:r>
            <a:endParaRPr lang="sl-SI" sz="2100" dirty="0">
              <a:latin typeface="Cambria"/>
              <a:ea typeface="Times New Roman"/>
              <a:cs typeface="Times New Roman"/>
            </a:endParaRPr>
          </a:p>
          <a:p>
            <a:pPr>
              <a:lnSpc>
                <a:spcPct val="115000"/>
              </a:lnSpc>
              <a:spcAft>
                <a:spcPts val="1000"/>
              </a:spcAft>
            </a:pPr>
            <a:r>
              <a:rPr lang="sl-SI" sz="2100" i="1" dirty="0">
                <a:latin typeface="Cambria"/>
                <a:ea typeface="Times New Roman"/>
                <a:cs typeface="Times New Roman"/>
              </a:rPr>
              <a:t>Ob koncu šolskega leta dobijo vsi učenci seznam učbenikov in delovnih zvezkov za naslednje šolsko leto, seznam pa je dosegljiv tudi v šoli na oglasni deski pred tajništvom in na spletnih straneh naše osnovne šole.</a:t>
            </a:r>
            <a:endParaRPr lang="sl-SI" sz="2100" dirty="0">
              <a:latin typeface="Cambria"/>
              <a:ea typeface="Times New Roman"/>
              <a:cs typeface="Times New Roman"/>
            </a:endParaRPr>
          </a:p>
          <a:p>
            <a:pPr marL="68580" indent="0" algn="r">
              <a:lnSpc>
                <a:spcPct val="115000"/>
              </a:lnSpc>
              <a:spcAft>
                <a:spcPts val="1000"/>
              </a:spcAft>
              <a:buNone/>
            </a:pPr>
            <a:r>
              <a:rPr lang="sl-SI" sz="2100" i="1" dirty="0">
                <a:latin typeface="Cambria"/>
                <a:ea typeface="Times New Roman"/>
                <a:cs typeface="Times New Roman"/>
              </a:rPr>
              <a:t>Knjižnico vodi knjižničarka Lidija Šešerko.</a:t>
            </a:r>
            <a:endParaRPr lang="sl-SI" sz="21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17796623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62880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ORGANIZATOR INFORMACIJSKE DEJAVNOSTI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700808"/>
            <a:ext cx="8064896" cy="4968552"/>
          </a:xfrm>
        </p:spPr>
        <p:txBody>
          <a:bodyPr>
            <a:normAutofit fontScale="92500" lnSpcReduction="20000"/>
          </a:bodyPr>
          <a:lstStyle/>
          <a:p>
            <a:pPr marL="68580" indent="0">
              <a:lnSpc>
                <a:spcPct val="115000"/>
              </a:lnSpc>
              <a:spcAft>
                <a:spcPts val="1000"/>
              </a:spcAft>
              <a:buNone/>
            </a:pPr>
            <a:r>
              <a:rPr lang="sl-SI" sz="1600" b="1" dirty="0">
                <a:latin typeface="Cambria"/>
                <a:ea typeface="Times New Roman"/>
                <a:cs typeface="Times New Roman"/>
              </a:rPr>
              <a:t>VLOGA IN NALOGE ORGANIZATORJA INFORMACIJSKE </a:t>
            </a:r>
            <a:r>
              <a:rPr lang="sl-SI" sz="1600" b="1" dirty="0" smtClean="0">
                <a:latin typeface="Cambria"/>
                <a:ea typeface="Times New Roman"/>
                <a:cs typeface="Times New Roman"/>
              </a:rPr>
              <a:t>DEJAVNOSTI</a:t>
            </a:r>
          </a:p>
          <a:p>
            <a:pPr>
              <a:lnSpc>
                <a:spcPct val="115000"/>
              </a:lnSpc>
              <a:spcAft>
                <a:spcPts val="1000"/>
              </a:spcAft>
            </a:pPr>
            <a:r>
              <a:rPr lang="sl-SI" sz="1600" i="1" u="sng" dirty="0" smtClean="0">
                <a:latin typeface="Cambria"/>
                <a:ea typeface="Times New Roman"/>
                <a:cs typeface="Times New Roman"/>
              </a:rPr>
              <a:t>Pedagoško </a:t>
            </a:r>
            <a:r>
              <a:rPr lang="sl-SI" sz="1600" i="1" u="sng" dirty="0">
                <a:latin typeface="Cambria"/>
                <a:ea typeface="Times New Roman"/>
                <a:cs typeface="Times New Roman"/>
              </a:rPr>
              <a:t>delo z učenci:</a:t>
            </a:r>
            <a:endParaRPr lang="sl-SI" sz="1600" u="sng" dirty="0">
              <a:latin typeface="Cambria"/>
              <a:ea typeface="Times New Roman"/>
              <a:cs typeface="Times New Roman"/>
            </a:endParaRPr>
          </a:p>
          <a:p>
            <a:pPr marL="411480" indent="0">
              <a:spcAft>
                <a:spcPts val="0"/>
              </a:spcAft>
              <a:buNone/>
            </a:pPr>
            <a:r>
              <a:rPr lang="sl-SI" sz="1600" i="1" dirty="0">
                <a:latin typeface="Cambria"/>
                <a:ea typeface="Times New Roman"/>
                <a:cs typeface="Times New Roman"/>
              </a:rPr>
              <a:t>pouk ob računalniku od 1. do 9. razreda,</a:t>
            </a:r>
          </a:p>
          <a:p>
            <a:pPr marL="411480" indent="0">
              <a:spcAft>
                <a:spcPts val="0"/>
              </a:spcAft>
              <a:buNone/>
            </a:pPr>
            <a:r>
              <a:rPr lang="sl-SI" sz="1600" i="1" dirty="0">
                <a:latin typeface="Cambria"/>
                <a:ea typeface="Times New Roman"/>
                <a:cs typeface="Times New Roman"/>
              </a:rPr>
              <a:t>računalniško opismenjevanje,</a:t>
            </a:r>
          </a:p>
          <a:p>
            <a:pPr marL="411480" indent="0">
              <a:spcAft>
                <a:spcPts val="0"/>
              </a:spcAft>
              <a:buNone/>
            </a:pPr>
            <a:r>
              <a:rPr lang="sl-SI" sz="1600" i="1" dirty="0">
                <a:latin typeface="Cambria"/>
                <a:ea typeface="Times New Roman"/>
                <a:cs typeface="Times New Roman"/>
              </a:rPr>
              <a:t>interesna dejavnost,</a:t>
            </a:r>
          </a:p>
          <a:p>
            <a:pPr marL="411480" indent="0">
              <a:spcAft>
                <a:spcPts val="0"/>
              </a:spcAft>
              <a:buNone/>
            </a:pPr>
            <a:r>
              <a:rPr lang="sl-SI" sz="1600" i="1" dirty="0">
                <a:latin typeface="Cambria"/>
                <a:ea typeface="Times New Roman"/>
                <a:cs typeface="Times New Roman"/>
              </a:rPr>
              <a:t>raziskovalne naloge, projekti …</a:t>
            </a:r>
          </a:p>
          <a:p>
            <a:pPr marL="411480" indent="0">
              <a:spcAft>
                <a:spcPts val="0"/>
              </a:spcAft>
              <a:buNone/>
            </a:pPr>
            <a:r>
              <a:rPr lang="sl-SI" sz="1600" i="1" dirty="0">
                <a:latin typeface="Cambria"/>
                <a:ea typeface="Times New Roman"/>
                <a:cs typeface="Times New Roman"/>
              </a:rPr>
              <a:t>pomoč učiteljem, </a:t>
            </a:r>
          </a:p>
          <a:p>
            <a:pPr marL="411480" indent="0">
              <a:spcAft>
                <a:spcPts val="0"/>
              </a:spcAft>
              <a:buNone/>
            </a:pPr>
            <a:r>
              <a:rPr lang="sl-SI" sz="1600" i="1" dirty="0" smtClean="0">
                <a:latin typeface="Cambria"/>
                <a:ea typeface="Times New Roman"/>
                <a:cs typeface="Times New Roman"/>
              </a:rPr>
              <a:t>izobraževanje </a:t>
            </a:r>
            <a:r>
              <a:rPr lang="sl-SI" sz="1600" i="1" dirty="0">
                <a:latin typeface="Cambria"/>
                <a:ea typeface="Times New Roman"/>
                <a:cs typeface="Times New Roman"/>
              </a:rPr>
              <a:t>– Varna raba interneta 2016,</a:t>
            </a:r>
          </a:p>
          <a:p>
            <a:pPr marL="411480" indent="0">
              <a:spcAft>
                <a:spcPts val="0"/>
              </a:spcAft>
              <a:buNone/>
            </a:pPr>
            <a:r>
              <a:rPr lang="sl-SI" sz="1600" i="1" dirty="0">
                <a:latin typeface="Cambria"/>
                <a:ea typeface="Times New Roman"/>
                <a:cs typeface="Times New Roman"/>
              </a:rPr>
              <a:t>seznanjanje s pedagoško programsko opremo,</a:t>
            </a:r>
          </a:p>
          <a:p>
            <a:pPr marL="411480" indent="0">
              <a:spcAft>
                <a:spcPts val="0"/>
              </a:spcAft>
              <a:buNone/>
            </a:pPr>
            <a:r>
              <a:rPr lang="sl-SI" sz="1600" i="1" dirty="0">
                <a:latin typeface="Cambria"/>
                <a:ea typeface="Times New Roman"/>
                <a:cs typeface="Times New Roman"/>
              </a:rPr>
              <a:t>vzdrževanje strojne opreme,</a:t>
            </a:r>
          </a:p>
          <a:p>
            <a:pPr marL="411480" indent="0">
              <a:spcAft>
                <a:spcPts val="0"/>
              </a:spcAft>
              <a:buNone/>
            </a:pPr>
            <a:r>
              <a:rPr lang="sl-SI" sz="1600" i="1" dirty="0" smtClean="0">
                <a:latin typeface="Cambria"/>
                <a:ea typeface="Times New Roman"/>
                <a:cs typeface="Times New Roman"/>
              </a:rPr>
              <a:t>pregled, skrb </a:t>
            </a:r>
            <a:r>
              <a:rPr lang="sl-SI" sz="1600" i="1" dirty="0">
                <a:latin typeface="Cambria"/>
                <a:ea typeface="Times New Roman"/>
                <a:cs typeface="Times New Roman"/>
              </a:rPr>
              <a:t>za servisiranje</a:t>
            </a:r>
            <a:r>
              <a:rPr lang="sl-SI" sz="1600" i="1" dirty="0" smtClean="0">
                <a:latin typeface="Cambria"/>
                <a:ea typeface="Times New Roman"/>
                <a:cs typeface="Times New Roman"/>
              </a:rPr>
              <a:t>.</a:t>
            </a:r>
          </a:p>
          <a:p>
            <a:pPr marL="411480" indent="0">
              <a:spcAft>
                <a:spcPts val="0"/>
              </a:spcAft>
              <a:buNone/>
            </a:pPr>
            <a:endParaRPr lang="sl-SI" sz="1600" i="1" dirty="0">
              <a:latin typeface="Cambria"/>
              <a:ea typeface="Times New Roman"/>
              <a:cs typeface="Times New Roman"/>
            </a:endParaRPr>
          </a:p>
          <a:p>
            <a:pPr>
              <a:lnSpc>
                <a:spcPct val="115000"/>
              </a:lnSpc>
              <a:spcAft>
                <a:spcPts val="1000"/>
              </a:spcAft>
            </a:pPr>
            <a:r>
              <a:rPr lang="sl-SI" sz="1600" i="1" u="sng" dirty="0">
                <a:latin typeface="Cambria"/>
                <a:ea typeface="Times New Roman"/>
                <a:cs typeface="Times New Roman"/>
              </a:rPr>
              <a:t>Vzdrževanje programske opreme:</a:t>
            </a:r>
            <a:endParaRPr lang="sl-SI" sz="1600" u="sng" dirty="0">
              <a:latin typeface="Cambria"/>
              <a:ea typeface="Times New Roman"/>
              <a:cs typeface="Times New Roman"/>
            </a:endParaRPr>
          </a:p>
          <a:p>
            <a:pPr marL="411480" indent="0">
              <a:spcAft>
                <a:spcPts val="0"/>
              </a:spcAft>
              <a:buNone/>
            </a:pPr>
            <a:r>
              <a:rPr lang="sl-SI" sz="1600" i="1" dirty="0">
                <a:latin typeface="Cambria"/>
                <a:ea typeface="Times New Roman"/>
                <a:cs typeface="Times New Roman"/>
              </a:rPr>
              <a:t> namestitev programske opreme,</a:t>
            </a:r>
          </a:p>
          <a:p>
            <a:pPr marL="411480" indent="0">
              <a:spcAft>
                <a:spcPts val="0"/>
              </a:spcAft>
              <a:buNone/>
            </a:pPr>
            <a:r>
              <a:rPr lang="sl-SI" sz="1600" i="1" dirty="0">
                <a:latin typeface="Cambria"/>
                <a:ea typeface="Times New Roman"/>
                <a:cs typeface="Times New Roman"/>
              </a:rPr>
              <a:t> arhiviranje in sortiranje programske opreme,</a:t>
            </a:r>
          </a:p>
          <a:p>
            <a:pPr marL="411480" indent="0">
              <a:spcAft>
                <a:spcPts val="0"/>
              </a:spcAft>
              <a:buNone/>
            </a:pPr>
            <a:r>
              <a:rPr lang="sl-SI" sz="1600" i="1" dirty="0">
                <a:latin typeface="Cambria"/>
                <a:ea typeface="Times New Roman"/>
                <a:cs typeface="Times New Roman"/>
              </a:rPr>
              <a:t> skrb za brezhibno delovanje le-te</a:t>
            </a:r>
            <a:r>
              <a:rPr lang="sl-SI" sz="1600" i="1" dirty="0" smtClean="0">
                <a:latin typeface="Cambria"/>
                <a:ea typeface="Times New Roman"/>
                <a:cs typeface="Times New Roman"/>
              </a:rPr>
              <a:t>.</a:t>
            </a:r>
          </a:p>
          <a:p>
            <a:pPr>
              <a:lnSpc>
                <a:spcPct val="115000"/>
              </a:lnSpc>
              <a:spcAft>
                <a:spcPts val="1000"/>
              </a:spcAft>
            </a:pPr>
            <a:r>
              <a:rPr lang="sl-SI" sz="1600" i="1" u="sng" dirty="0">
                <a:latin typeface="Cambria"/>
                <a:ea typeface="Times New Roman"/>
                <a:cs typeface="Times New Roman"/>
              </a:rPr>
              <a:t>Uvajanje nove programske opreme</a:t>
            </a:r>
            <a:r>
              <a:rPr lang="sl-SI" sz="1600" i="1" dirty="0">
                <a:latin typeface="Cambria"/>
                <a:ea typeface="Times New Roman"/>
                <a:cs typeface="Times New Roman"/>
              </a:rPr>
              <a:t> (poskusno uvajanje različne programske opreme, predvsem pa spremljanje novosti), pomoč pri delu svetovalne službe, tajništva in vodstva šole.</a:t>
            </a:r>
            <a:endParaRPr lang="sl-SI" sz="1600" dirty="0">
              <a:latin typeface="Cambria"/>
              <a:ea typeface="Times New Roman"/>
              <a:cs typeface="Times New Roman"/>
            </a:endParaRPr>
          </a:p>
          <a:p>
            <a:pPr marL="411480" indent="0">
              <a:spcAft>
                <a:spcPts val="0"/>
              </a:spcAft>
              <a:buNone/>
            </a:pPr>
            <a:endParaRPr lang="sl-SI" sz="1700" i="1"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6" name="Tabela 5"/>
          <p:cNvGraphicFramePr>
            <a:graphicFrameLocks noGrp="1"/>
          </p:cNvGraphicFramePr>
          <p:nvPr>
            <p:extLst>
              <p:ext uri="{D42A27DB-BD31-4B8C-83A1-F6EECF244321}">
                <p14:modId xmlns:p14="http://schemas.microsoft.com/office/powerpoint/2010/main" val="2317334880"/>
              </p:ext>
            </p:extLst>
          </p:nvPr>
        </p:nvGraphicFramePr>
        <p:xfrm>
          <a:off x="4427984" y="2492896"/>
          <a:ext cx="4104456" cy="920870"/>
        </p:xfrm>
        <a:graphic>
          <a:graphicData uri="http://schemas.openxmlformats.org/drawingml/2006/table">
            <a:tbl>
              <a:tblPr firstRow="1" firstCol="1" lastRow="1" lastCol="1" bandRow="1" bandCol="1"/>
              <a:tblGrid>
                <a:gridCol w="1584176"/>
                <a:gridCol w="2520280"/>
              </a:tblGrid>
              <a:tr h="223642">
                <a:tc>
                  <a:txBody>
                    <a:bodyPr/>
                    <a:lstStyle/>
                    <a:p>
                      <a:pPr algn="l">
                        <a:lnSpc>
                          <a:spcPct val="115000"/>
                        </a:lnSpc>
                        <a:spcAft>
                          <a:spcPts val="0"/>
                        </a:spcAft>
                      </a:pPr>
                      <a:r>
                        <a:rPr lang="sl-SI" sz="1600" b="1" i="1" dirty="0" smtClean="0">
                          <a:effectLst/>
                          <a:latin typeface="Cambria"/>
                          <a:ea typeface="Times New Roman"/>
                          <a:cs typeface="Times New Roman"/>
                        </a:rPr>
                        <a:t>Ime</a:t>
                      </a:r>
                      <a:r>
                        <a:rPr lang="sl-SI" sz="1600" b="1" i="1" baseline="0" dirty="0" smtClean="0">
                          <a:effectLst/>
                          <a:latin typeface="Cambria"/>
                          <a:ea typeface="Times New Roman"/>
                          <a:cs typeface="Times New Roman"/>
                        </a:rPr>
                        <a:t> in </a:t>
                      </a:r>
                      <a:r>
                        <a:rPr lang="sl-SI" sz="1600" b="1" i="1" dirty="0" smtClean="0">
                          <a:effectLst/>
                          <a:latin typeface="Cambria"/>
                          <a:ea typeface="Times New Roman"/>
                          <a:cs typeface="Times New Roman"/>
                        </a:rPr>
                        <a:t>priimek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b="1" i="1" dirty="0">
                          <a:effectLst/>
                          <a:latin typeface="Cambria"/>
                          <a:ea typeface="Times New Roman"/>
                          <a:cs typeface="Times New Roman"/>
                        </a:rPr>
                        <a:t>Delovno mesto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454">
                <a:tc>
                  <a:txBody>
                    <a:bodyPr/>
                    <a:lstStyle/>
                    <a:p>
                      <a:pPr algn="l">
                        <a:lnSpc>
                          <a:spcPct val="115000"/>
                        </a:lnSpc>
                        <a:spcAft>
                          <a:spcPts val="0"/>
                        </a:spcAft>
                      </a:pPr>
                      <a:r>
                        <a:rPr lang="sl-SI" sz="1600" i="1" dirty="0">
                          <a:effectLst/>
                          <a:latin typeface="Cambria"/>
                          <a:ea typeface="Times New Roman"/>
                          <a:cs typeface="Times New Roman"/>
                        </a:rPr>
                        <a:t>Gregor Ambrož</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600" i="1" dirty="0">
                          <a:effectLst/>
                          <a:latin typeface="Cambria"/>
                          <a:ea typeface="Times New Roman"/>
                          <a:cs typeface="Times New Roman"/>
                        </a:rPr>
                        <a:t>Organizator informacijske dejavnosti</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20505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772816"/>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TAJNIŠTVO, RAČUNOVODSTVO, TEHNIČNO OSEBJE</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2204864"/>
            <a:ext cx="8280920" cy="4824536"/>
          </a:xfrm>
        </p:spPr>
        <p:txBody>
          <a:bodyPr>
            <a:normAutofit/>
          </a:bodyPr>
          <a:lstStyle/>
          <a:p>
            <a:pPr marL="68580" indent="0">
              <a:lnSpc>
                <a:spcPct val="115000"/>
              </a:lnSpc>
              <a:spcAft>
                <a:spcPts val="1000"/>
              </a:spcAft>
              <a:buNone/>
            </a:pPr>
            <a:r>
              <a:rPr lang="sl-SI" sz="1600" dirty="0" smtClean="0">
                <a:latin typeface="Cambria"/>
                <a:ea typeface="Times New Roman"/>
                <a:cs typeface="Times New Roman"/>
              </a:rPr>
              <a:t>TAJNIŠTVO IN RAČUNOVODSTVO</a:t>
            </a:r>
          </a:p>
          <a:p>
            <a:pPr marL="68580" indent="0">
              <a:lnSpc>
                <a:spcPct val="115000"/>
              </a:lnSpc>
              <a:spcAft>
                <a:spcPts val="1000"/>
              </a:spcAft>
              <a:buNone/>
            </a:pPr>
            <a:endParaRPr lang="sl-SI" sz="1600" dirty="0">
              <a:latin typeface="Cambria"/>
              <a:ea typeface="Times New Roman"/>
              <a:cs typeface="Times New Roman"/>
            </a:endParaRPr>
          </a:p>
          <a:p>
            <a:pPr marL="68580" indent="0">
              <a:lnSpc>
                <a:spcPct val="115000"/>
              </a:lnSpc>
              <a:spcAft>
                <a:spcPts val="1000"/>
              </a:spcAft>
              <a:buNone/>
            </a:pPr>
            <a:r>
              <a:rPr lang="sl-SI" sz="1600" dirty="0" smtClean="0">
                <a:latin typeface="Cambria"/>
                <a:ea typeface="Times New Roman"/>
                <a:cs typeface="Times New Roman"/>
              </a:rPr>
              <a:t>KUHINJA IN TEHNIČNO OSEBJE </a:t>
            </a:r>
          </a:p>
          <a:p>
            <a:pPr marL="68580" indent="0">
              <a:lnSpc>
                <a:spcPct val="115000"/>
              </a:lnSpc>
              <a:spcAft>
                <a:spcPts val="1000"/>
              </a:spcAft>
              <a:buNone/>
            </a:pP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6" name="Tabela 5"/>
          <p:cNvGraphicFramePr>
            <a:graphicFrameLocks noGrp="1"/>
          </p:cNvGraphicFramePr>
          <p:nvPr>
            <p:extLst>
              <p:ext uri="{D42A27DB-BD31-4B8C-83A1-F6EECF244321}">
                <p14:modId xmlns:p14="http://schemas.microsoft.com/office/powerpoint/2010/main" val="4070760822"/>
              </p:ext>
            </p:extLst>
          </p:nvPr>
        </p:nvGraphicFramePr>
        <p:xfrm>
          <a:off x="3635896" y="2492896"/>
          <a:ext cx="4824536" cy="490728"/>
        </p:xfrm>
        <a:graphic>
          <a:graphicData uri="http://schemas.openxmlformats.org/drawingml/2006/table">
            <a:tbl>
              <a:tblPr firstRow="1" firstCol="1" lastRow="1" lastCol="1" bandRow="1" bandCol="1"/>
              <a:tblGrid>
                <a:gridCol w="1577852"/>
                <a:gridCol w="3246684"/>
              </a:tblGrid>
              <a:tr h="0">
                <a:tc>
                  <a:txBody>
                    <a:bodyPr/>
                    <a:lstStyle/>
                    <a:p>
                      <a:pPr algn="l">
                        <a:lnSpc>
                          <a:spcPct val="115000"/>
                        </a:lnSpc>
                        <a:spcAft>
                          <a:spcPts val="0"/>
                        </a:spcAft>
                      </a:pPr>
                      <a:r>
                        <a:rPr lang="sl-SI" sz="1400" b="1" i="1" dirty="0" smtClean="0">
                          <a:effectLst/>
                          <a:latin typeface="Cambria"/>
                          <a:ea typeface="Times New Roman"/>
                          <a:cs typeface="Times New Roman"/>
                        </a:rPr>
                        <a:t>Ime</a:t>
                      </a:r>
                      <a:r>
                        <a:rPr lang="sl-SI" sz="1400" b="1" i="1" baseline="0" dirty="0" smtClean="0">
                          <a:effectLst/>
                          <a:latin typeface="Cambria"/>
                          <a:ea typeface="Times New Roman"/>
                          <a:cs typeface="Times New Roman"/>
                        </a:rPr>
                        <a:t> in </a:t>
                      </a:r>
                      <a:r>
                        <a:rPr lang="sl-SI" sz="1400" b="1" i="1" dirty="0" smtClean="0">
                          <a:effectLst/>
                          <a:latin typeface="Cambria"/>
                          <a:ea typeface="Times New Roman"/>
                          <a:cs typeface="Times New Roman"/>
                        </a:rPr>
                        <a:t>priimek</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b="1" i="1" dirty="0">
                          <a:effectLst/>
                          <a:latin typeface="Cambria"/>
                          <a:ea typeface="Times New Roman"/>
                          <a:cs typeface="Times New Roman"/>
                        </a:rPr>
                        <a:t>Delovno mesto</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lgn="l">
                        <a:lnSpc>
                          <a:spcPct val="115000"/>
                        </a:lnSpc>
                        <a:spcAft>
                          <a:spcPts val="0"/>
                        </a:spcAft>
                      </a:pPr>
                      <a:r>
                        <a:rPr lang="sl-SI" sz="1400" i="1" dirty="0">
                          <a:effectLst/>
                          <a:latin typeface="Cambria"/>
                          <a:ea typeface="Times New Roman"/>
                          <a:cs typeface="Times New Roman"/>
                        </a:rPr>
                        <a:t>Ema Vogrinc</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400" i="1" dirty="0">
                          <a:effectLst/>
                          <a:latin typeface="Cambria"/>
                          <a:ea typeface="Times New Roman"/>
                          <a:cs typeface="Times New Roman"/>
                        </a:rPr>
                        <a:t>poslovna sekretarka, računovodkinja</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782469440"/>
              </p:ext>
            </p:extLst>
          </p:nvPr>
        </p:nvGraphicFramePr>
        <p:xfrm>
          <a:off x="1331640" y="3717032"/>
          <a:ext cx="6219825" cy="2243328"/>
        </p:xfrm>
        <a:graphic>
          <a:graphicData uri="http://schemas.openxmlformats.org/drawingml/2006/table">
            <a:tbl>
              <a:tblPr firstRow="1" firstCol="1" bandRow="1"/>
              <a:tblGrid>
                <a:gridCol w="3109595"/>
                <a:gridCol w="3110230"/>
              </a:tblGrid>
              <a:tr h="0">
                <a:tc>
                  <a:txBody>
                    <a:bodyPr/>
                    <a:lstStyle/>
                    <a:p>
                      <a:pPr>
                        <a:lnSpc>
                          <a:spcPct val="115000"/>
                        </a:lnSpc>
                        <a:spcAft>
                          <a:spcPts val="0"/>
                        </a:spcAft>
                      </a:pPr>
                      <a:r>
                        <a:rPr lang="sl-SI" sz="1600" b="1" dirty="0" smtClean="0">
                          <a:effectLst/>
                          <a:latin typeface="Cambria"/>
                          <a:ea typeface="Times New Roman"/>
                          <a:cs typeface="Times New Roman"/>
                        </a:rPr>
                        <a:t>Ime</a:t>
                      </a:r>
                      <a:r>
                        <a:rPr lang="sl-SI" sz="1600" b="1" baseline="0" dirty="0" smtClean="0">
                          <a:effectLst/>
                          <a:latin typeface="Cambria"/>
                          <a:ea typeface="Times New Roman"/>
                          <a:cs typeface="Times New Roman"/>
                        </a:rPr>
                        <a:t> in </a:t>
                      </a:r>
                      <a:r>
                        <a:rPr lang="sl-SI" sz="1600" b="1" dirty="0" smtClean="0">
                          <a:effectLst/>
                          <a:latin typeface="Cambria"/>
                          <a:ea typeface="Times New Roman"/>
                          <a:cs typeface="Times New Roman"/>
                        </a:rPr>
                        <a:t>priimek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dirty="0">
                          <a:effectLst/>
                          <a:latin typeface="Cambria"/>
                          <a:ea typeface="Times New Roman"/>
                          <a:cs typeface="Times New Roman"/>
                        </a:rPr>
                        <a:t>Delovno mesto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Darja Tramšek</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čistilka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Renata Ferk</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čistilka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Kristina Štajnberger</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čistilka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Jože Vogrinc</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hišnik</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Klaudia Lazar</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pomočnica kuharice</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Berta Vogrinc</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kuharica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i="1">
                          <a:effectLst/>
                          <a:latin typeface="Cambria"/>
                          <a:ea typeface="Times New Roman"/>
                          <a:cs typeface="Times New Roman"/>
                        </a:rPr>
                        <a:t>Darinka Lešnik</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kuharica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05331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ŠOLSKA PREHRANA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412776"/>
            <a:ext cx="8280920" cy="5328592"/>
          </a:xfrm>
        </p:spPr>
        <p:txBody>
          <a:bodyPr>
            <a:normAutofit lnSpcReduction="10000"/>
          </a:bodyPr>
          <a:lstStyle/>
          <a:p>
            <a:pPr>
              <a:lnSpc>
                <a:spcPct val="115000"/>
              </a:lnSpc>
              <a:spcAft>
                <a:spcPts val="1000"/>
              </a:spcAft>
            </a:pPr>
            <a:r>
              <a:rPr lang="sl-SI" sz="1600" i="1" dirty="0">
                <a:latin typeface="Cambria"/>
                <a:ea typeface="Times New Roman"/>
                <a:cs typeface="Times New Roman"/>
              </a:rPr>
              <a:t>Bistvo dobre, zdrave, raznovrstne, predvsem pa uravnotežene prehrane je v tem, da je osnova za dobro počutje in zdravje, za notranjo in duševno uravnoteženost, zbranost ter vitalnost. Zato se na šoli še posebej trudimo, da pripravljamo raznovrstno hrano, ki omogoča zdrav razvoj posameznika.</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V naši kuhinji za učence pripravljamo dopoldansko malico, popoldansko malico in </a:t>
            </a:r>
            <a:r>
              <a:rPr lang="sl-SI" sz="1600" i="1" dirty="0" smtClean="0">
                <a:latin typeface="Cambria"/>
                <a:ea typeface="Times New Roman"/>
                <a:cs typeface="Times New Roman"/>
              </a:rPr>
              <a:t>kosilo:</a:t>
            </a:r>
          </a:p>
          <a:p>
            <a:pPr>
              <a:lnSpc>
                <a:spcPct val="115000"/>
              </a:lnSpc>
              <a:spcAft>
                <a:spcPts val="1000"/>
              </a:spcAft>
            </a:pPr>
            <a:endParaRPr lang="sl-SI" sz="1600" i="1" kern="1000" dirty="0">
              <a:latin typeface="Cambria"/>
              <a:ea typeface="Times New Roman"/>
              <a:cs typeface="Times New Roman"/>
            </a:endParaRPr>
          </a:p>
          <a:p>
            <a:pPr>
              <a:lnSpc>
                <a:spcPct val="115000"/>
              </a:lnSpc>
              <a:spcAft>
                <a:spcPts val="1000"/>
              </a:spcAft>
            </a:pPr>
            <a:endParaRPr lang="sl-SI" sz="1600" i="1" kern="1000" dirty="0" smtClean="0">
              <a:latin typeface="Cambria"/>
              <a:ea typeface="Times New Roman"/>
              <a:cs typeface="Times New Roman"/>
            </a:endParaRPr>
          </a:p>
          <a:p>
            <a:pPr>
              <a:lnSpc>
                <a:spcPct val="115000"/>
              </a:lnSpc>
              <a:spcAft>
                <a:spcPts val="1000"/>
              </a:spcAft>
            </a:pPr>
            <a:endParaRPr lang="sl-SI" sz="1600" i="1" kern="10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Jedilnike  pripravi in objavi v soglasju z vodstvom šole </a:t>
            </a:r>
            <a:r>
              <a:rPr lang="sl-SI" sz="1600" b="1" i="1" dirty="0">
                <a:latin typeface="Cambria"/>
                <a:ea typeface="Times New Roman"/>
                <a:cs typeface="Times New Roman"/>
              </a:rPr>
              <a:t>vodja šolske prehrane, učiteljica Valerija Krivec. </a:t>
            </a:r>
            <a:endParaRPr lang="sl-SI" sz="1600" b="1"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V letošnjem letu je v šolski prehrani ponovno novost. Začela je veljati  sprememba Zakona o šolski prehrani. Starši prijavijo v šoli obrok. Šola si na podlagi prijave pridobi podatke o višini dohodka na družinskega član, ki je razviden iz odločbe o otroškem dodatku in na podlagi tega podatka odloči o subvenciji. Če starši nimajo odločbe o otroškem dodatku morajo vlogo za subvencioniranje šolske prehrane oddati na pristojnem CSD.</a:t>
            </a:r>
            <a:endParaRPr lang="sl-SI" sz="1600" dirty="0">
              <a:latin typeface="Cambria"/>
              <a:ea typeface="Times New Roman"/>
              <a:cs typeface="Times New Roman"/>
            </a:endParaRPr>
          </a:p>
          <a:p>
            <a:pPr>
              <a:lnSpc>
                <a:spcPct val="115000"/>
              </a:lnSpc>
              <a:spcAft>
                <a:spcPts val="1000"/>
              </a:spcAft>
            </a:pPr>
            <a:endParaRPr lang="sl-SI" sz="1600" i="1" kern="1000" dirty="0">
              <a:latin typeface="Cambria" pitchFamily="18" charset="0"/>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7" name="Tabela 6"/>
          <p:cNvGraphicFramePr>
            <a:graphicFrameLocks noGrp="1"/>
          </p:cNvGraphicFramePr>
          <p:nvPr>
            <p:extLst>
              <p:ext uri="{D42A27DB-BD31-4B8C-83A1-F6EECF244321}">
                <p14:modId xmlns:p14="http://schemas.microsoft.com/office/powerpoint/2010/main" val="1782850314"/>
              </p:ext>
            </p:extLst>
          </p:nvPr>
        </p:nvGraphicFramePr>
        <p:xfrm>
          <a:off x="899592" y="2924944"/>
          <a:ext cx="6561012" cy="1402080"/>
        </p:xfrm>
        <a:graphic>
          <a:graphicData uri="http://schemas.openxmlformats.org/drawingml/2006/table">
            <a:tbl>
              <a:tblPr firstRow="1" firstCol="1" lastRow="1" lastCol="1" bandRow="1" bandCol="1"/>
              <a:tblGrid>
                <a:gridCol w="3280506"/>
                <a:gridCol w="3280506"/>
              </a:tblGrid>
              <a:tr h="798043">
                <a:tc>
                  <a:txBody>
                    <a:bodyPr/>
                    <a:lstStyle/>
                    <a:p>
                      <a:pPr>
                        <a:lnSpc>
                          <a:spcPct val="115000"/>
                        </a:lnSpc>
                        <a:spcAft>
                          <a:spcPts val="0"/>
                        </a:spcAft>
                      </a:pPr>
                      <a:r>
                        <a:rPr lang="sl-SI" sz="1600" i="1" dirty="0">
                          <a:effectLst/>
                          <a:latin typeface="Cambria"/>
                          <a:ea typeface="Times New Roman"/>
                          <a:cs typeface="Times New Roman"/>
                        </a:rPr>
                        <a:t>malica</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        1.–5. razred</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        6.–9. razred</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 </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9.30–9.45</a:t>
                      </a:r>
                      <a:endParaRPr lang="sl-SI" sz="1600" dirty="0">
                        <a:effectLst/>
                        <a:latin typeface="Cambria"/>
                        <a:ea typeface="Times New Roman"/>
                        <a:cs typeface="Times New Roman"/>
                      </a:endParaRPr>
                    </a:p>
                    <a:p>
                      <a:pPr>
                        <a:lnSpc>
                          <a:spcPct val="115000"/>
                        </a:lnSpc>
                        <a:spcAft>
                          <a:spcPts val="0"/>
                        </a:spcAft>
                      </a:pPr>
                      <a:r>
                        <a:rPr lang="sl-SI" sz="1600" i="1" dirty="0">
                          <a:effectLst/>
                          <a:latin typeface="Cambria"/>
                          <a:ea typeface="Times New Roman"/>
                          <a:cs typeface="Times New Roman"/>
                        </a:rPr>
                        <a:t>10.30–10.45</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14">
                <a:tc>
                  <a:txBody>
                    <a:bodyPr/>
                    <a:lstStyle/>
                    <a:p>
                      <a:pPr>
                        <a:lnSpc>
                          <a:spcPct val="115000"/>
                        </a:lnSpc>
                        <a:spcAft>
                          <a:spcPts val="0"/>
                        </a:spcAft>
                      </a:pPr>
                      <a:r>
                        <a:rPr lang="sl-SI" sz="1600" i="1" dirty="0">
                          <a:effectLst/>
                          <a:latin typeface="Cambria"/>
                          <a:ea typeface="Times New Roman"/>
                          <a:cs typeface="Times New Roman"/>
                        </a:rPr>
                        <a:t>kosilo</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Cambria"/>
                          <a:ea typeface="Times New Roman"/>
                          <a:cs typeface="Times New Roman"/>
                        </a:rPr>
                        <a:t>12.20–13.20</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14">
                <a:tc>
                  <a:txBody>
                    <a:bodyPr/>
                    <a:lstStyle/>
                    <a:p>
                      <a:pPr>
                        <a:lnSpc>
                          <a:spcPct val="115000"/>
                        </a:lnSpc>
                        <a:spcAft>
                          <a:spcPts val="0"/>
                        </a:spcAft>
                      </a:pPr>
                      <a:r>
                        <a:rPr lang="sl-SI" sz="1600" i="1" dirty="0">
                          <a:effectLst/>
                          <a:latin typeface="Cambria"/>
                          <a:ea typeface="Times New Roman"/>
                          <a:cs typeface="Times New Roman"/>
                        </a:rPr>
                        <a:t>popoldanska malica</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12.20–13.20</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38800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ŠOLSKA PREHRANA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412776"/>
            <a:ext cx="8280920" cy="5328592"/>
          </a:xfrm>
        </p:spPr>
        <p:txBody>
          <a:bodyPr>
            <a:normAutofit lnSpcReduction="10000"/>
          </a:bodyPr>
          <a:lstStyle/>
          <a:p>
            <a:pPr>
              <a:lnSpc>
                <a:spcPct val="115000"/>
              </a:lnSpc>
              <a:spcAft>
                <a:spcPts val="1000"/>
              </a:spcAft>
            </a:pPr>
            <a:r>
              <a:rPr lang="sl-SI" sz="1600" i="1" dirty="0">
                <a:latin typeface="Cambria"/>
                <a:ea typeface="Times New Roman"/>
                <a:cs typeface="Times New Roman"/>
              </a:rPr>
              <a:t>Tudi v letošnjem letu bomo nudili malice, popoldanske malice in </a:t>
            </a:r>
            <a:r>
              <a:rPr lang="sl-SI" sz="1600" i="1" dirty="0" smtClean="0">
                <a:latin typeface="Cambria"/>
                <a:ea typeface="Times New Roman"/>
                <a:cs typeface="Times New Roman"/>
              </a:rPr>
              <a:t>kosila po enaki ceni, ne </a:t>
            </a:r>
            <a:r>
              <a:rPr lang="sl-SI" sz="1600" i="1" dirty="0">
                <a:latin typeface="Cambria"/>
                <a:ea typeface="Times New Roman"/>
                <a:cs typeface="Times New Roman"/>
              </a:rPr>
              <a:t>glede na zmanjšano število obrokov in dvig drobno prodajnih </a:t>
            </a:r>
            <a:r>
              <a:rPr lang="sl-SI" sz="1600" i="1" dirty="0" smtClean="0">
                <a:latin typeface="Cambria"/>
                <a:ea typeface="Times New Roman"/>
                <a:cs typeface="Times New Roman"/>
              </a:rPr>
              <a:t>cen. Ceno vseh obrokov bomo </a:t>
            </a:r>
            <a:r>
              <a:rPr lang="sl-SI" sz="1600" i="1" dirty="0">
                <a:latin typeface="Cambria"/>
                <a:ea typeface="Times New Roman"/>
                <a:cs typeface="Times New Roman"/>
              </a:rPr>
              <a:t>skušali </a:t>
            </a:r>
            <a:r>
              <a:rPr lang="sl-SI" sz="1600" i="1" dirty="0" smtClean="0">
                <a:latin typeface="Cambria"/>
                <a:ea typeface="Times New Roman"/>
                <a:cs typeface="Times New Roman"/>
              </a:rPr>
              <a:t>obdržati </a:t>
            </a:r>
            <a:r>
              <a:rPr lang="sl-SI" sz="1600" i="1" dirty="0">
                <a:latin typeface="Cambria"/>
                <a:ea typeface="Times New Roman"/>
                <a:cs typeface="Times New Roman"/>
              </a:rPr>
              <a:t>na lanski ravni, ker so se zmanjšale plače </a:t>
            </a:r>
            <a:r>
              <a:rPr lang="sl-SI" sz="1600" i="1" dirty="0" smtClean="0">
                <a:latin typeface="Cambria"/>
                <a:ea typeface="Times New Roman"/>
                <a:cs typeface="Times New Roman"/>
              </a:rPr>
              <a:t>zaposlenih:</a:t>
            </a:r>
          </a:p>
          <a:p>
            <a:pPr>
              <a:lnSpc>
                <a:spcPct val="115000"/>
              </a:lnSpc>
              <a:spcAft>
                <a:spcPts val="1000"/>
              </a:spcAft>
            </a:pPr>
            <a:endParaRPr lang="sl-SI" sz="1600" i="1" dirty="0">
              <a:latin typeface="Cambria"/>
              <a:ea typeface="Times New Roman"/>
              <a:cs typeface="Times New Roman"/>
            </a:endParaRPr>
          </a:p>
          <a:p>
            <a:pPr>
              <a:lnSpc>
                <a:spcPct val="115000"/>
              </a:lnSpc>
              <a:spcAft>
                <a:spcPts val="1000"/>
              </a:spcAft>
            </a:pPr>
            <a:endParaRPr lang="sl-SI" sz="1600" i="1" dirty="0" smtClean="0">
              <a:latin typeface="Cambria"/>
              <a:ea typeface="Times New Roman"/>
              <a:cs typeface="Times New Roman"/>
            </a:endParaRPr>
          </a:p>
          <a:p>
            <a:pPr>
              <a:spcAft>
                <a:spcPts val="300"/>
              </a:spcAft>
            </a:pPr>
            <a:endParaRPr lang="sl-SI" sz="1800" i="1" kern="1000" dirty="0" smtClean="0">
              <a:latin typeface="Arial"/>
              <a:ea typeface="Times New Roman"/>
              <a:cs typeface="Times New Roman"/>
            </a:endParaRPr>
          </a:p>
          <a:p>
            <a:pPr>
              <a:spcAft>
                <a:spcPts val="300"/>
              </a:spcAft>
            </a:pPr>
            <a:r>
              <a:rPr lang="en-GB" sz="1800" i="1" u="sng" kern="1000" dirty="0" smtClean="0">
                <a:latin typeface="Arial"/>
                <a:ea typeface="Times New Roman"/>
                <a:cs typeface="Times New Roman"/>
              </a:rPr>
              <a:t>Prijava</a:t>
            </a:r>
            <a:r>
              <a:rPr lang="sl-SI" sz="1800" i="1" kern="1000" dirty="0" smtClean="0">
                <a:latin typeface="Arial"/>
                <a:ea typeface="Times New Roman"/>
                <a:cs typeface="Times New Roman"/>
              </a:rPr>
              <a:t> - </a:t>
            </a:r>
            <a:r>
              <a:rPr lang="sl-SI" sz="1600" i="1" dirty="0" smtClean="0">
                <a:latin typeface="Cambria"/>
                <a:ea typeface="Times New Roman"/>
                <a:cs typeface="Times New Roman"/>
              </a:rPr>
              <a:t>Za </a:t>
            </a:r>
            <a:r>
              <a:rPr lang="sl-SI" sz="1600" i="1" dirty="0">
                <a:latin typeface="Cambria"/>
                <a:ea typeface="Times New Roman"/>
                <a:cs typeface="Times New Roman"/>
              </a:rPr>
              <a:t>posamezne obroke se prijavite razredniku. Če učenec zboli  ali je odsoten zaradi drugih razlogov, lahko prehrano odjavite za naslednji dan po telefonu v tajništvu šole na št. 02/761-99-10.</a:t>
            </a:r>
            <a:endParaRPr lang="sl-SI" sz="1600" dirty="0">
              <a:latin typeface="Cambria"/>
              <a:ea typeface="Times New Roman"/>
              <a:cs typeface="Times New Roman"/>
            </a:endParaRPr>
          </a:p>
          <a:p>
            <a:pPr>
              <a:spcAft>
                <a:spcPts val="300"/>
              </a:spcAft>
            </a:pPr>
            <a:r>
              <a:rPr lang="sl-SI" sz="1800" i="1" u="sng" kern="1000" dirty="0" smtClean="0">
                <a:latin typeface="Arial"/>
                <a:ea typeface="Times New Roman"/>
                <a:cs typeface="Times New Roman"/>
              </a:rPr>
              <a:t>Odjava</a:t>
            </a:r>
            <a:r>
              <a:rPr lang="sl-SI" sz="1800" i="1" kern="1000" dirty="0" smtClean="0">
                <a:latin typeface="Arial"/>
                <a:ea typeface="Times New Roman"/>
                <a:cs typeface="Times New Roman"/>
              </a:rPr>
              <a:t> - </a:t>
            </a:r>
            <a:r>
              <a:rPr lang="sl-SI" sz="1600" i="1" dirty="0" smtClean="0">
                <a:latin typeface="Cambria"/>
                <a:ea typeface="Times New Roman"/>
                <a:cs typeface="Times New Roman"/>
              </a:rPr>
              <a:t>Novo </a:t>
            </a:r>
            <a:r>
              <a:rPr lang="sl-SI" sz="1600" i="1" dirty="0">
                <a:latin typeface="Cambria"/>
                <a:ea typeface="Times New Roman"/>
                <a:cs typeface="Times New Roman"/>
              </a:rPr>
              <a:t>podzakonsko določilo opredeljuje, da moramo v spletno aplikacijo dnevno vnašati odsotnost učencev, zato je pomembno,</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da v primeru bolezni, ali kakršnega koli drugega vzroka odsotnosti učenca/učenke, </a:t>
            </a:r>
            <a:r>
              <a:rPr lang="sl-SI" sz="1600" i="1" u="sng" dirty="0">
                <a:solidFill>
                  <a:srgbClr val="000000"/>
                </a:solidFill>
                <a:effectLst>
                  <a:outerShdw blurRad="69850" dist="43180" dir="5400000" sx="0" sy="0">
                    <a:srgbClr val="000000">
                      <a:alpha val="65000"/>
                    </a:srgbClr>
                  </a:outerShdw>
                </a:effectLst>
                <a:latin typeface="Cambria"/>
                <a:ea typeface="Calibri"/>
                <a:cs typeface="Arial"/>
              </a:rPr>
              <a:t>obvezno</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a:t>
            </a:r>
            <a:r>
              <a:rPr lang="sl-SI" sz="1600" i="1" u="sng" dirty="0">
                <a:solidFill>
                  <a:srgbClr val="000000"/>
                </a:solidFill>
                <a:effectLst>
                  <a:outerShdw blurRad="69850" dist="43180" dir="5400000" sx="0" sy="0">
                    <a:srgbClr val="000000">
                      <a:alpha val="65000"/>
                    </a:srgbClr>
                  </a:outerShdw>
                </a:effectLst>
                <a:latin typeface="Cambria"/>
                <a:ea typeface="Calibri"/>
                <a:cs typeface="Arial"/>
              </a:rPr>
              <a:t>odjavite</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a:t>
            </a:r>
            <a:r>
              <a:rPr lang="sl-SI" sz="1600" i="1" u="sng" dirty="0">
                <a:solidFill>
                  <a:srgbClr val="000000"/>
                </a:solidFill>
                <a:effectLst>
                  <a:outerShdw blurRad="69850" dist="43180" dir="5400000" sx="0" sy="0">
                    <a:srgbClr val="000000">
                      <a:alpha val="65000"/>
                    </a:srgbClr>
                  </a:outerShdw>
                </a:effectLst>
                <a:latin typeface="Cambria"/>
                <a:ea typeface="Calibri"/>
                <a:cs typeface="Arial"/>
              </a:rPr>
              <a:t>prehrano</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a:t>
            </a:r>
            <a:r>
              <a:rPr lang="sl-SI" sz="1600" i="1" u="sng" dirty="0">
                <a:solidFill>
                  <a:srgbClr val="000000"/>
                </a:solidFill>
                <a:effectLst>
                  <a:outerShdw blurRad="69850" dist="43180" dir="5400000" sx="0" sy="0">
                    <a:srgbClr val="000000">
                      <a:alpha val="65000"/>
                    </a:srgbClr>
                  </a:outerShdw>
                </a:effectLst>
                <a:latin typeface="Cambria"/>
                <a:ea typeface="Calibri"/>
                <a:cs typeface="Arial"/>
              </a:rPr>
              <a:t>do 8.00</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a:t>
            </a:r>
            <a:r>
              <a:rPr lang="sl-SI" sz="1600" i="1" u="sng" dirty="0">
                <a:solidFill>
                  <a:srgbClr val="000000"/>
                </a:solidFill>
                <a:effectLst>
                  <a:outerShdw blurRad="69850" dist="43180" dir="5400000" sx="0" sy="0">
                    <a:srgbClr val="000000">
                      <a:alpha val="65000"/>
                    </a:srgbClr>
                  </a:outerShdw>
                </a:effectLst>
                <a:latin typeface="Cambria"/>
                <a:ea typeface="Calibri"/>
                <a:cs typeface="Arial"/>
              </a:rPr>
              <a:t>zjutraj</a:t>
            </a:r>
            <a:r>
              <a:rPr lang="sl-SI" sz="1600" i="1" dirty="0">
                <a:solidFill>
                  <a:srgbClr val="000000"/>
                </a:solidFill>
                <a:effectLst>
                  <a:outerShdw blurRad="69850" dist="43180" dir="5400000" sx="0" sy="0">
                    <a:srgbClr val="000000">
                      <a:alpha val="65000"/>
                    </a:srgbClr>
                  </a:outerShdw>
                </a:effectLst>
                <a:latin typeface="Cambria"/>
                <a:ea typeface="Calibri"/>
                <a:cs typeface="Arial"/>
              </a:rPr>
              <a:t>, na zgoraj predlagan način, da bo lahko upoštevan odbitek plačila prehrane od naslednjega dne. </a:t>
            </a:r>
            <a:endParaRPr lang="sl-SI" sz="1600" dirty="0">
              <a:latin typeface="Cambria"/>
              <a:ea typeface="Times New Roman"/>
              <a:cs typeface="Times New Roman"/>
            </a:endParaRPr>
          </a:p>
          <a:p>
            <a:pPr>
              <a:spcAft>
                <a:spcPts val="300"/>
              </a:spcAft>
            </a:pPr>
            <a:r>
              <a:rPr lang="sl-SI" sz="1800" i="1" u="sng" kern="1000" dirty="0" smtClean="0">
                <a:latin typeface="Arial"/>
                <a:ea typeface="Times New Roman"/>
                <a:cs typeface="Times New Roman"/>
              </a:rPr>
              <a:t>Plačilo</a:t>
            </a:r>
            <a:r>
              <a:rPr lang="sl-SI" sz="1800" i="1" kern="1000" dirty="0" smtClean="0">
                <a:latin typeface="Arial"/>
                <a:ea typeface="Times New Roman"/>
                <a:cs typeface="Times New Roman"/>
              </a:rPr>
              <a:t> - </a:t>
            </a:r>
            <a:r>
              <a:rPr lang="sl-SI" sz="1600" i="1" dirty="0" smtClean="0">
                <a:latin typeface="Cambria"/>
                <a:ea typeface="Times New Roman"/>
                <a:cs typeface="Times New Roman"/>
              </a:rPr>
              <a:t>Stroške </a:t>
            </a:r>
            <a:r>
              <a:rPr lang="sl-SI" sz="1600" i="1" dirty="0">
                <a:latin typeface="Cambria"/>
                <a:ea typeface="Times New Roman"/>
                <a:cs typeface="Times New Roman"/>
              </a:rPr>
              <a:t>prehrane je potrebno poravnati do roka, ki je označen na položnici, sicer prijava za naslednji mesec ni možna. Odjave bomo upoštevali pri obračunu za naslednji mesec.</a:t>
            </a:r>
            <a:endParaRPr lang="sl-SI" sz="1600" dirty="0">
              <a:latin typeface="Cambria"/>
              <a:ea typeface="Times New Roman"/>
              <a:cs typeface="Times New Roman"/>
            </a:endParaRPr>
          </a:p>
          <a:p>
            <a:pPr marL="68580" indent="0">
              <a:lnSpc>
                <a:spcPct val="115000"/>
              </a:lnSpc>
              <a:spcAft>
                <a:spcPts val="1000"/>
              </a:spcAft>
              <a:buNone/>
            </a:pPr>
            <a:endParaRPr lang="sl-SI" sz="1600" dirty="0">
              <a:latin typeface="Cambria"/>
              <a:ea typeface="Times New Roman"/>
              <a:cs typeface="Times New Roman"/>
            </a:endParaRPr>
          </a:p>
          <a:p>
            <a:pPr>
              <a:lnSpc>
                <a:spcPct val="115000"/>
              </a:lnSpc>
              <a:spcAft>
                <a:spcPts val="1000"/>
              </a:spcAft>
            </a:pPr>
            <a:endParaRPr lang="sl-SI" sz="1600" i="1" kern="1000" dirty="0">
              <a:latin typeface="Cambria" pitchFamily="18" charset="0"/>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5" name="Tabela 4"/>
          <p:cNvGraphicFramePr>
            <a:graphicFrameLocks noGrp="1"/>
          </p:cNvGraphicFramePr>
          <p:nvPr>
            <p:extLst>
              <p:ext uri="{D42A27DB-BD31-4B8C-83A1-F6EECF244321}">
                <p14:modId xmlns:p14="http://schemas.microsoft.com/office/powerpoint/2010/main" val="2048541257"/>
              </p:ext>
            </p:extLst>
          </p:nvPr>
        </p:nvGraphicFramePr>
        <p:xfrm>
          <a:off x="683568" y="2348880"/>
          <a:ext cx="7488832" cy="1121664"/>
        </p:xfrm>
        <a:graphic>
          <a:graphicData uri="http://schemas.openxmlformats.org/drawingml/2006/table">
            <a:tbl>
              <a:tblPr firstRow="1" firstCol="1" bandRow="1"/>
              <a:tblGrid>
                <a:gridCol w="4080104"/>
                <a:gridCol w="3408728"/>
              </a:tblGrid>
              <a:tr h="0">
                <a:tc>
                  <a:txBody>
                    <a:bodyPr/>
                    <a:lstStyle/>
                    <a:p>
                      <a:pPr>
                        <a:lnSpc>
                          <a:spcPct val="115000"/>
                        </a:lnSpc>
                        <a:spcAft>
                          <a:spcPts val="0"/>
                        </a:spcAft>
                      </a:pPr>
                      <a:r>
                        <a:rPr lang="sl-SI" sz="1600" b="1" i="1" dirty="0">
                          <a:effectLst/>
                          <a:latin typeface="Cambria"/>
                          <a:ea typeface="Times New Roman"/>
                          <a:cs typeface="Times New Roman"/>
                        </a:rPr>
                        <a:t>malica</a:t>
                      </a:r>
                      <a:r>
                        <a:rPr lang="sl-SI" sz="1600" i="1" dirty="0">
                          <a:effectLst/>
                          <a:latin typeface="Cambria"/>
                          <a:ea typeface="Times New Roman"/>
                          <a:cs typeface="Times New Roman"/>
                        </a:rPr>
                        <a:t> 1. do 9. razred</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0,80 EUR/dan</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b="1" i="1" dirty="0">
                          <a:effectLst/>
                          <a:latin typeface="Cambria"/>
                          <a:ea typeface="Times New Roman"/>
                          <a:cs typeface="Times New Roman"/>
                        </a:rPr>
                        <a:t>popoldanska</a:t>
                      </a:r>
                      <a:r>
                        <a:rPr lang="sl-SI" sz="1600" i="1" dirty="0">
                          <a:effectLst/>
                          <a:latin typeface="Cambria"/>
                          <a:ea typeface="Times New Roman"/>
                          <a:cs typeface="Times New Roman"/>
                        </a:rPr>
                        <a:t> </a:t>
                      </a:r>
                      <a:r>
                        <a:rPr lang="sl-SI" sz="1600" b="1" i="1" dirty="0">
                          <a:effectLst/>
                          <a:latin typeface="Cambria"/>
                          <a:ea typeface="Times New Roman"/>
                          <a:cs typeface="Times New Roman"/>
                        </a:rPr>
                        <a:t>malica</a:t>
                      </a:r>
                      <a:r>
                        <a:rPr lang="sl-SI" sz="1600" i="1" dirty="0">
                          <a:effectLst/>
                          <a:latin typeface="Cambria"/>
                          <a:ea typeface="Times New Roman"/>
                          <a:cs typeface="Times New Roman"/>
                        </a:rPr>
                        <a:t> 1. do 9. razred</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Cambria"/>
                          <a:ea typeface="Times New Roman"/>
                          <a:cs typeface="Times New Roman"/>
                        </a:rPr>
                        <a:t>1,00 EUR/dan</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b="1" i="1" dirty="0">
                          <a:effectLst/>
                          <a:latin typeface="Cambria"/>
                          <a:ea typeface="Times New Roman"/>
                          <a:cs typeface="Times New Roman"/>
                        </a:rPr>
                        <a:t>kosilo</a:t>
                      </a:r>
                      <a:r>
                        <a:rPr lang="sl-SI" sz="1600" i="1" dirty="0">
                          <a:effectLst/>
                          <a:latin typeface="Cambria"/>
                          <a:ea typeface="Times New Roman"/>
                          <a:cs typeface="Times New Roman"/>
                        </a:rPr>
                        <a:t> 1. do 3. razred</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a:effectLst/>
                          <a:latin typeface="Cambria"/>
                          <a:ea typeface="Times New Roman"/>
                          <a:cs typeface="Times New Roman"/>
                        </a:rPr>
                        <a:t>2,00 EUR/dan</a:t>
                      </a:r>
                      <a:endParaRPr lang="sl-SI" sz="16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sl-SI" sz="1600" b="1" i="1" dirty="0">
                          <a:effectLst/>
                          <a:latin typeface="Cambria"/>
                          <a:ea typeface="Times New Roman"/>
                          <a:cs typeface="Times New Roman"/>
                        </a:rPr>
                        <a:t>kosilo</a:t>
                      </a:r>
                      <a:r>
                        <a:rPr lang="sl-SI" sz="1600" i="1" dirty="0">
                          <a:effectLst/>
                          <a:latin typeface="Cambria"/>
                          <a:ea typeface="Times New Roman"/>
                          <a:cs typeface="Times New Roman"/>
                        </a:rPr>
                        <a:t> 4. do 9. razred</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i="1" dirty="0">
                          <a:effectLst/>
                          <a:latin typeface="Cambria"/>
                          <a:ea typeface="Times New Roman"/>
                          <a:cs typeface="Times New Roman"/>
                        </a:rPr>
                        <a:t>2,40 EUR/dan</a:t>
                      </a:r>
                      <a:endParaRPr lang="sl-SI" sz="16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207205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SUBVENCIONIRANA PREHRANA</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412776"/>
            <a:ext cx="8280920" cy="5328592"/>
          </a:xfrm>
        </p:spPr>
        <p:txBody>
          <a:bodyPr>
            <a:normAutofit/>
          </a:bodyPr>
          <a:lstStyle/>
          <a:p>
            <a:pPr>
              <a:lnSpc>
                <a:spcPct val="115000"/>
              </a:lnSpc>
              <a:spcAft>
                <a:spcPts val="1000"/>
              </a:spcAft>
            </a:pPr>
            <a:r>
              <a:rPr lang="sl-SI" sz="1600" i="1" dirty="0">
                <a:latin typeface="Cambria"/>
                <a:ea typeface="Times New Roman"/>
                <a:cs typeface="Times New Roman"/>
              </a:rPr>
              <a:t>V skladu s trenutno veljavnim zakonom o šolski prehrani pripada vsem otrokom iz družin, katerih prihodki na družinskega člana ne presegajo 53 % povprečne plače na zaposlenega, subvencija za šolsko malico v celoti. </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Otrokom iz  družin, katerih prihodki na družinskega člana ne presegajo 18 % povprečne plače na zaposlenega, pripada subvencija za šolsko kosilo v celoti. </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Državni zbor Republike Slovenije je na seji dne 17. julija 2015 sprejel Zakon o spremembi Zakona o uveljavljanju pravic iz javnih sredstev (ZUP JS-D), ki je objavljen v Uradnem listu RS, št. 57/2015.</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Spremenjen zakon širi upravičence do subvencioniranega kosila učencev. </a:t>
            </a:r>
            <a:r>
              <a:rPr lang="sl-SI" sz="1600" dirty="0">
                <a:latin typeface="Cambria"/>
                <a:ea typeface="Times New Roman"/>
                <a:cs typeface="Times New Roman"/>
              </a:rPr>
              <a:t>Subvencija malice ostaja nespremenjena. </a:t>
            </a:r>
            <a:r>
              <a:rPr lang="sl-SI" sz="1600" i="1" u="sng" dirty="0">
                <a:latin typeface="Cambria"/>
                <a:ea typeface="Times New Roman"/>
                <a:cs typeface="Times New Roman"/>
              </a:rPr>
              <a:t>Od 1. 1. 2016 </a:t>
            </a:r>
            <a:r>
              <a:rPr lang="sl-SI" sz="1600" i="1" dirty="0">
                <a:latin typeface="Cambria"/>
                <a:ea typeface="Times New Roman"/>
                <a:cs typeface="Times New Roman"/>
              </a:rPr>
              <a:t>bo pripadala </a:t>
            </a:r>
            <a:r>
              <a:rPr lang="sl-SI" sz="1600" i="1" u="sng" dirty="0">
                <a:latin typeface="Cambria"/>
                <a:ea typeface="Times New Roman"/>
                <a:cs typeface="Times New Roman"/>
              </a:rPr>
              <a:t>subvencija kosila </a:t>
            </a:r>
            <a:r>
              <a:rPr lang="sl-SI" sz="1600" i="1" dirty="0">
                <a:latin typeface="Cambria"/>
                <a:ea typeface="Times New Roman"/>
                <a:cs typeface="Times New Roman"/>
              </a:rPr>
              <a:t>tudi učencem, pri katerih neto povprečni mesečni dohodek na osebo, ugotovljen v odločbi o otroškem dodatku, znaša do 36% povprečne neto plače v RS, in sicer v naslednji višini:</a:t>
            </a:r>
            <a:endParaRPr lang="sl-SI" sz="1600" dirty="0">
              <a:latin typeface="Cambria"/>
              <a:ea typeface="Times New Roman"/>
              <a:cs typeface="Times New Roman"/>
            </a:endParaRPr>
          </a:p>
          <a:p>
            <a:pPr lvl="0" indent="-342900">
              <a:buFont typeface="Cambria"/>
              <a:buChar char="-"/>
            </a:pPr>
            <a:r>
              <a:rPr lang="sl-SI" sz="1600" dirty="0">
                <a:latin typeface="Cambria" pitchFamily="18" charset="0"/>
                <a:ea typeface="Times New Roman"/>
                <a:cs typeface="Times New Roman"/>
              </a:rPr>
              <a:t>nad 18% do 30% - </a:t>
            </a:r>
            <a:r>
              <a:rPr lang="sl-SI" sz="1600" dirty="0" smtClean="0">
                <a:latin typeface="Cambria" pitchFamily="18" charset="0"/>
                <a:ea typeface="Times New Roman"/>
                <a:cs typeface="Times New Roman"/>
              </a:rPr>
              <a:t>pripada subvencija  </a:t>
            </a:r>
            <a:r>
              <a:rPr lang="sl-SI" sz="1600" dirty="0">
                <a:latin typeface="Cambria" pitchFamily="18" charset="0"/>
                <a:ea typeface="Times New Roman"/>
                <a:cs typeface="Times New Roman"/>
              </a:rPr>
              <a:t>v višini 70% cene kosila</a:t>
            </a:r>
          </a:p>
          <a:p>
            <a:pPr lvl="0" indent="-342900">
              <a:buFont typeface="Cambria"/>
              <a:buChar char="-"/>
            </a:pPr>
            <a:r>
              <a:rPr lang="sl-SI" sz="1600" dirty="0">
                <a:latin typeface="Cambria" pitchFamily="18" charset="0"/>
                <a:ea typeface="Times New Roman"/>
                <a:cs typeface="Times New Roman"/>
              </a:rPr>
              <a:t>nad 30% do 36% - </a:t>
            </a:r>
            <a:r>
              <a:rPr lang="sl-SI" sz="1600" dirty="0" smtClean="0">
                <a:latin typeface="Cambria" pitchFamily="18" charset="0"/>
                <a:ea typeface="Times New Roman"/>
                <a:cs typeface="Times New Roman"/>
              </a:rPr>
              <a:t>pripada </a:t>
            </a:r>
            <a:r>
              <a:rPr lang="sl-SI" sz="1600" dirty="0">
                <a:latin typeface="Cambria" pitchFamily="18" charset="0"/>
                <a:ea typeface="Times New Roman"/>
                <a:cs typeface="Times New Roman"/>
              </a:rPr>
              <a:t>subvencija </a:t>
            </a:r>
            <a:r>
              <a:rPr lang="sl-SI" sz="1600" dirty="0" smtClean="0">
                <a:latin typeface="Cambria" pitchFamily="18" charset="0"/>
                <a:ea typeface="Times New Roman"/>
                <a:cs typeface="Times New Roman"/>
              </a:rPr>
              <a:t>v </a:t>
            </a:r>
            <a:r>
              <a:rPr lang="sl-SI" sz="1600" dirty="0">
                <a:latin typeface="Cambria" pitchFamily="18" charset="0"/>
                <a:ea typeface="Times New Roman"/>
                <a:cs typeface="Times New Roman"/>
              </a:rPr>
              <a:t>višini 40% cene kosila</a:t>
            </a:r>
          </a:p>
          <a:p>
            <a:pPr>
              <a:lnSpc>
                <a:spcPct val="115000"/>
              </a:lnSpc>
              <a:spcAft>
                <a:spcPts val="1000"/>
              </a:spcAft>
            </a:pPr>
            <a:endParaRPr lang="sl-SI" sz="1600" i="1" kern="1000" dirty="0">
              <a:latin typeface="Cambria" pitchFamily="18" charset="0"/>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2505512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ZDRAVSTVENO VARSTVO</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412776"/>
            <a:ext cx="8280920" cy="5328592"/>
          </a:xfrm>
        </p:spPr>
        <p:txBody>
          <a:bodyPr>
            <a:normAutofit/>
          </a:bodyPr>
          <a:lstStyle/>
          <a:p>
            <a:pPr>
              <a:lnSpc>
                <a:spcPct val="115000"/>
              </a:lnSpc>
              <a:spcAft>
                <a:spcPts val="1000"/>
              </a:spcAft>
            </a:pPr>
            <a:r>
              <a:rPr lang="sl-SI" sz="1600" i="1" dirty="0">
                <a:latin typeface="Cambria"/>
                <a:ea typeface="Times New Roman"/>
                <a:cs typeface="Times New Roman"/>
              </a:rPr>
              <a:t>Naša šola je vključena v slovensko mrežo šol, ki promovirajo zdravje. Trudimo se, da bi izboljšali prehranjevalne in druge navade, ki vplivajo na oblikovanje zdravega načina življenja mladostnika. Zdravje je vrednota, ki pomaga otroku vzljubiti svoje telo, svoj način življenja, obogati ga z občutkom, da je življenje smiselno, polno izzivov, veselja, bogatenja, ljubezni.</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V ta namen bo v šolskem letu 2015/2016 vsakemu razredu namenjeno 2 uri zdravstvene vzgoje, v 6. razredu pa ena ura tedensko, s skrbno izbranimi vsebinami, od prve pomoči do zasvojenosti. To dejavnost bo izvajala Gabrijela Brlek, sicer pa je koordinatorka zdravstvene vzgoje na OŠ Žetale Polona Gojkošek.</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Za učence 1., 3., 5., in 8. razreda so organizirani sistematski zdravstveni pregledi, za učence 1. , 3., in načeloma še 8. razreda pa je organizirano obvezno cepljenje. Opravljajo se tudi sistematski pregledi zob ter učenje pravilnega čiščenja in nege zob. Na šolo prihaja zobna sestra, ki izvaja pregled zob in ščetkanje pri učencih od 1. do 5. razreda.</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Vsi zdravniški in zobozdravstveni pregledi se opravljajo v ambulanti v Žetalah.</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4226903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96752"/>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VARNOST UČENK IN UČENCEV</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340768"/>
            <a:ext cx="8280920" cy="5328592"/>
          </a:xfrm>
        </p:spPr>
        <p:txBody>
          <a:bodyPr>
            <a:normAutofit lnSpcReduction="10000"/>
          </a:bodyPr>
          <a:lstStyle/>
          <a:p>
            <a:pPr marL="68580" indent="0">
              <a:lnSpc>
                <a:spcPct val="115000"/>
              </a:lnSpc>
              <a:spcAft>
                <a:spcPts val="1000"/>
              </a:spcAft>
              <a:buNone/>
            </a:pPr>
            <a:r>
              <a:rPr lang="sl-SI" sz="1600" i="1" dirty="0" smtClean="0">
                <a:latin typeface="Cambria"/>
                <a:ea typeface="Times New Roman"/>
                <a:cs typeface="Times New Roman"/>
              </a:rPr>
              <a:t>S tem namenom šola:</a:t>
            </a:r>
          </a:p>
          <a:p>
            <a:pPr marL="685800">
              <a:spcAft>
                <a:spcPts val="0"/>
              </a:spcAft>
            </a:pPr>
            <a:r>
              <a:rPr lang="sl-SI" sz="1600" i="1" dirty="0">
                <a:latin typeface="Cambria"/>
                <a:ea typeface="Times New Roman"/>
                <a:cs typeface="Times New Roman"/>
              </a:rPr>
              <a:t>izvaja različne aktivnosti in ukrepe za zagotavljanje varnosti učencev in preprečevanje nasilja,</a:t>
            </a:r>
          </a:p>
          <a:p>
            <a:pPr marL="685800">
              <a:spcAft>
                <a:spcPts val="0"/>
              </a:spcAft>
            </a:pPr>
            <a:r>
              <a:rPr lang="sl-SI" sz="1600" i="1" dirty="0">
                <a:latin typeface="Cambria"/>
                <a:ea typeface="Times New Roman"/>
                <a:cs typeface="Times New Roman"/>
              </a:rPr>
              <a:t>oblikuje oddelke in skupine učencev v skladu z veljavnimi normativi in standardi,</a:t>
            </a:r>
          </a:p>
          <a:p>
            <a:pPr marL="685800">
              <a:spcAft>
                <a:spcPts val="0"/>
              </a:spcAft>
            </a:pPr>
            <a:r>
              <a:rPr lang="sl-SI" sz="1600" i="1" dirty="0">
                <a:latin typeface="Cambria"/>
                <a:ea typeface="Times New Roman"/>
                <a:cs typeface="Times New Roman"/>
              </a:rPr>
              <a:t>na ekskurzijah in dnevih dejavnosti ter raznih tečajih zagotovi ustrezno število spremljevalcev v skladu z veljavnimi normativi in standardi ter navodili za izvajanje učnih načrtov. Osnovni kriterij za spremstvo je 15 učencev (ekskurzija, dnevi dejavnosti, šola v naravi). Pri pouku plavanja tvori skupino 8 neplavalcev oziroma 12 plavalcev, pri pouku smučanja 10 smučarjev začetnikov ali 12 smučarjev, pri kolesarskem izpitu pa 5 učencev,</a:t>
            </a:r>
          </a:p>
          <a:p>
            <a:pPr marL="685800">
              <a:spcAft>
                <a:spcPts val="0"/>
              </a:spcAft>
            </a:pPr>
            <a:r>
              <a:rPr lang="sl-SI" sz="1600" i="1" dirty="0">
                <a:latin typeface="Cambria"/>
                <a:ea typeface="Times New Roman"/>
                <a:cs typeface="Times New Roman"/>
              </a:rPr>
              <a:t>zagotovi, da so objekti, učila, oprema in naprave v skladu z veljavnimi normativi in standardi ter zagotavljajo varno izvajanje dejavnosti,</a:t>
            </a:r>
          </a:p>
          <a:p>
            <a:pPr marL="685800">
              <a:spcAft>
                <a:spcPts val="0"/>
              </a:spcAft>
            </a:pPr>
            <a:r>
              <a:rPr lang="sl-SI" sz="1600" i="1" dirty="0">
                <a:latin typeface="Cambria"/>
                <a:ea typeface="Times New Roman"/>
                <a:cs typeface="Times New Roman"/>
              </a:rPr>
              <a:t>zagotovi učencem ustrezno opremo, kadar sodelujejo v akcijah urejanja šole in šolske </a:t>
            </a:r>
            <a:r>
              <a:rPr lang="sl-SI" sz="1600" i="1" dirty="0" smtClean="0">
                <a:latin typeface="Cambria"/>
                <a:ea typeface="Times New Roman"/>
                <a:cs typeface="Times New Roman"/>
              </a:rPr>
              <a:t>okolice.</a:t>
            </a:r>
          </a:p>
          <a:p>
            <a:pPr marL="685800">
              <a:spcAft>
                <a:spcPts val="0"/>
              </a:spcAft>
            </a:pPr>
            <a:endParaRPr lang="sl-SI" sz="1600" i="1" dirty="0" smtClean="0">
              <a:latin typeface="Cambria"/>
              <a:ea typeface="Times New Roman"/>
              <a:cs typeface="Times New Roman"/>
            </a:endParaRPr>
          </a:p>
          <a:p>
            <a:pPr marL="68580" indent="0">
              <a:lnSpc>
                <a:spcPct val="115000"/>
              </a:lnSpc>
              <a:spcAft>
                <a:spcPts val="1000"/>
              </a:spcAft>
              <a:buNone/>
            </a:pPr>
            <a:r>
              <a:rPr lang="sl-SI" sz="1600" i="1" dirty="0" smtClean="0">
                <a:latin typeface="Cambria"/>
                <a:ea typeface="Times New Roman"/>
                <a:cs typeface="Times New Roman"/>
              </a:rPr>
              <a:t>Šola varuje učence:</a:t>
            </a:r>
          </a:p>
          <a:p>
            <a:pPr marL="685800">
              <a:spcAft>
                <a:spcPts val="0"/>
              </a:spcAft>
            </a:pPr>
            <a:r>
              <a:rPr lang="sl-SI" sz="1600" i="1" dirty="0" smtClean="0">
                <a:latin typeface="Cambria"/>
                <a:ea typeface="Times New Roman"/>
                <a:cs typeface="Times New Roman"/>
              </a:rPr>
              <a:t>pred </a:t>
            </a:r>
            <a:r>
              <a:rPr lang="sl-SI" sz="1600" i="1" dirty="0">
                <a:latin typeface="Cambria"/>
                <a:ea typeface="Times New Roman"/>
                <a:cs typeface="Times New Roman"/>
              </a:rPr>
              <a:t>nadlegovanjem, trpinčenjem, zatiranjem, diskriminacijo, nagovarjanjem k dejanjem, ki so v nasprotju z zakonom in splošno sprejetimi civilizacijskimi normami;</a:t>
            </a:r>
          </a:p>
          <a:p>
            <a:pPr marL="685800">
              <a:spcAft>
                <a:spcPts val="0"/>
              </a:spcAft>
            </a:pPr>
            <a:r>
              <a:rPr lang="sl-SI" sz="1600" i="1" dirty="0">
                <a:latin typeface="Cambria"/>
                <a:ea typeface="Times New Roman"/>
                <a:cs typeface="Times New Roman"/>
              </a:rPr>
              <a:t>pred namernim poniževanjem drugih učencev, delavcev šole in drugih oseb, ki vstopajo v šolski prostor.</a:t>
            </a: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14791099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VARNOST UČENK IN UČENCEV</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529408"/>
            <a:ext cx="8280920" cy="5328592"/>
          </a:xfrm>
        </p:spPr>
        <p:txBody>
          <a:bodyPr>
            <a:normAutofit/>
          </a:bodyPr>
          <a:lstStyle/>
          <a:p>
            <a:pPr>
              <a:lnSpc>
                <a:spcPct val="115000"/>
              </a:lnSpc>
              <a:spcAft>
                <a:spcPts val="1000"/>
              </a:spcAft>
            </a:pPr>
            <a:r>
              <a:rPr lang="sl-SI" sz="1600" i="1" dirty="0">
                <a:latin typeface="Cambria"/>
                <a:ea typeface="Times New Roman"/>
                <a:cs typeface="Times New Roman"/>
              </a:rPr>
              <a:t>Kajenje, uživanje alkohola in drog ter drugih psihoaktivnih sredstev oziroma prihod ter prisotnost pod vplivom alkohola in drog ter drugih psihoaktivnih sredstev v času pouka, dnevih dejavnosti in drugih organiziranih oblikah vzgojno-izobraževalne dejavnosti, ki so opredeljene v letnem delovnem načrtu šole, je prepovedano.</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Če delavec šole opazi, da učenec kadi, v šolo prinaša, poseduje, uživa ali je pod vplivom alkohola, drog ter drugih psihoaktivnih snovi, o tem obvesti razrednika ali svetovalno službo, ki ustrezno ukrepa.</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Šola ne odgovarja za morebitno izginotje osebne lastnine, zato priporočamo, da se le-ta ne nosi v šolo (mobiteli, zlatnina, ure …).</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Učencem priporočamo, da denarja ne puščate v garderobi in ga čim prej oddate razredniku ali blagajniku. Svojo nalogo šola izvaja na osnovi pravil hišnega reda in drugih določil iz letnega delovnega načrta.</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2006119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 UČENCEV</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628800"/>
            <a:ext cx="8208912" cy="5112568"/>
          </a:xfrm>
        </p:spPr>
        <p:txBody>
          <a:bodyPr>
            <a:noAutofit/>
          </a:bodyPr>
          <a:lstStyle/>
          <a:p>
            <a:pPr>
              <a:spcAft>
                <a:spcPts val="0"/>
              </a:spcAft>
            </a:pPr>
            <a:r>
              <a:rPr lang="sl-SI" sz="2000" b="1" dirty="0" smtClean="0">
                <a:latin typeface="Arial Rounded MT Bold" pitchFamily="34" charset="0"/>
                <a:ea typeface="Times New Roman"/>
              </a:rPr>
              <a:t>RAZREDNA </a:t>
            </a:r>
            <a:r>
              <a:rPr lang="sl-SI" sz="2000" b="1" dirty="0">
                <a:latin typeface="Arial Rounded MT Bold" pitchFamily="34" charset="0"/>
                <a:ea typeface="Times New Roman"/>
              </a:rPr>
              <a:t>SKUPNOST</a:t>
            </a:r>
          </a:p>
          <a:p>
            <a:pPr marL="68580" indent="0">
              <a:lnSpc>
                <a:spcPct val="115000"/>
              </a:lnSpc>
              <a:spcAft>
                <a:spcPts val="1000"/>
              </a:spcAft>
              <a:buNone/>
            </a:pPr>
            <a:r>
              <a:rPr lang="sl-SI" sz="1800" i="1" dirty="0" smtClean="0">
                <a:latin typeface="Cambria"/>
                <a:ea typeface="Times New Roman"/>
                <a:cs typeface="Times New Roman"/>
              </a:rPr>
              <a:t>Razredna </a:t>
            </a:r>
            <a:r>
              <a:rPr lang="sl-SI" sz="1800" i="1" dirty="0">
                <a:latin typeface="Cambria"/>
                <a:ea typeface="Times New Roman"/>
                <a:cs typeface="Times New Roman"/>
              </a:rPr>
              <a:t>skupnost je temeljna oblika organiziranosti učencev enega oddelka. Učenci pri urah razredne skupnosti skupaj z razrednikom obravnavajo posamezna vprašanja iz življenja in dela svoje skupnosti in šole ter oblikujejo predloge in pobude za boljše delo in razreševanje problemov.</a:t>
            </a:r>
            <a:endParaRPr lang="sl-SI" sz="1800" dirty="0">
              <a:latin typeface="Cambria"/>
              <a:ea typeface="Times New Roman"/>
              <a:cs typeface="Times New Roman"/>
            </a:endParaRPr>
          </a:p>
          <a:p>
            <a:pPr marL="68580" indent="0">
              <a:lnSpc>
                <a:spcPct val="115000"/>
              </a:lnSpc>
              <a:spcAft>
                <a:spcPts val="1000"/>
              </a:spcAft>
              <a:buNone/>
            </a:pPr>
            <a:r>
              <a:rPr lang="sl-SI" sz="1800" i="1" dirty="0">
                <a:latin typeface="Cambria"/>
                <a:ea typeface="Times New Roman"/>
                <a:cs typeface="Times New Roman"/>
              </a:rPr>
              <a:t>Učenci razredne skupnosti tajno </a:t>
            </a:r>
            <a:r>
              <a:rPr lang="sl-SI" sz="1800" i="1" dirty="0" smtClean="0">
                <a:latin typeface="Cambria"/>
                <a:ea typeface="Times New Roman"/>
                <a:cs typeface="Times New Roman"/>
              </a:rPr>
              <a:t>volijo dva </a:t>
            </a:r>
            <a:r>
              <a:rPr lang="sl-SI" sz="1800" i="1" dirty="0">
                <a:latin typeface="Cambria"/>
                <a:ea typeface="Times New Roman"/>
                <a:cs typeface="Times New Roman"/>
              </a:rPr>
              <a:t>predstavnika oddelka v šolsko skupnost. </a:t>
            </a:r>
            <a:endParaRPr lang="sl-SI" sz="1800" dirty="0">
              <a:latin typeface="Cambria"/>
              <a:ea typeface="Times New Roman"/>
              <a:cs typeface="Times New Roman"/>
            </a:endParaRPr>
          </a:p>
          <a:p>
            <a:pPr>
              <a:spcAft>
                <a:spcPts val="0"/>
              </a:spcAft>
            </a:pPr>
            <a:r>
              <a:rPr lang="sl-SI" sz="2000" b="1" dirty="0">
                <a:latin typeface="Arial Rounded MT Bold" pitchFamily="34" charset="0"/>
                <a:ea typeface="Times New Roman"/>
              </a:rPr>
              <a:t>ŠOLSKA SKUPNOST UČENCEV </a:t>
            </a:r>
          </a:p>
          <a:p>
            <a:pPr marL="68580" indent="0">
              <a:lnSpc>
                <a:spcPct val="115000"/>
              </a:lnSpc>
              <a:spcAft>
                <a:spcPts val="1000"/>
              </a:spcAft>
              <a:buNone/>
            </a:pPr>
            <a:r>
              <a:rPr lang="sl-SI" sz="1800" i="1" dirty="0">
                <a:latin typeface="Cambria"/>
                <a:ea typeface="Times New Roman"/>
                <a:cs typeface="Times New Roman"/>
              </a:rPr>
              <a:t>Za uveljavljanje svojih pravic in interesov se razredne skupnosti od 1. do 9. razreda preko svojih predstavnikov povezujejo v šolsko skupnost. Izmed predstavnikov razredne skupnosti na prvi seji na tajnih volitvah izvolijo predsednika in namestnika šolske skupnosti. Mandat vseh voljenih članov traja eno leto. </a:t>
            </a:r>
            <a:endParaRPr lang="sl-SI" sz="1800" dirty="0">
              <a:latin typeface="Cambria"/>
              <a:ea typeface="Times New Roman"/>
              <a:cs typeface="Times New Roman"/>
            </a:endParaRPr>
          </a:p>
          <a:p>
            <a:pPr marL="68580" indent="0">
              <a:buNone/>
            </a:pPr>
            <a:r>
              <a:rPr lang="sl-SI" sz="1800" dirty="0">
                <a:latin typeface="Cambria"/>
                <a:ea typeface="Times New Roman"/>
                <a:cs typeface="Times New Roman"/>
              </a:rPr>
              <a:t>Mentorica šolske skupnosti  </a:t>
            </a:r>
            <a:r>
              <a:rPr lang="sl-SI" sz="1800" dirty="0" smtClean="0">
                <a:latin typeface="Cambria"/>
                <a:ea typeface="Times New Roman"/>
                <a:cs typeface="Times New Roman"/>
              </a:rPr>
              <a:t>je </a:t>
            </a:r>
            <a:r>
              <a:rPr lang="sl-SI" sz="1800" dirty="0">
                <a:latin typeface="Cambria"/>
                <a:ea typeface="Times New Roman"/>
                <a:cs typeface="Times New Roman"/>
              </a:rPr>
              <a:t>Gabrijela Brlek.</a:t>
            </a:r>
            <a:endParaRPr lang="sl-SI" sz="18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25702125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INFORMIRANJE UČENK IN UČENCEV</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395536" y="1700808"/>
            <a:ext cx="8280920" cy="5328592"/>
          </a:xfrm>
        </p:spPr>
        <p:txBody>
          <a:bodyPr>
            <a:normAutofit/>
          </a:bodyPr>
          <a:lstStyle/>
          <a:p>
            <a:pPr marL="68580" indent="0">
              <a:lnSpc>
                <a:spcPct val="115000"/>
              </a:lnSpc>
              <a:spcAft>
                <a:spcPts val="1000"/>
              </a:spcAft>
              <a:buNone/>
            </a:pPr>
            <a:r>
              <a:rPr lang="sl-SI" sz="1600" i="1" dirty="0">
                <a:latin typeface="Cambria"/>
                <a:ea typeface="Times New Roman"/>
                <a:cs typeface="Times New Roman"/>
              </a:rPr>
              <a:t>Šola poskrbi, da so učenci o delu in dejavnostih v šoli pravočasno in natančno informirani.</a:t>
            </a:r>
            <a:br>
              <a:rPr lang="sl-SI" sz="1600" i="1" dirty="0">
                <a:latin typeface="Cambria"/>
                <a:ea typeface="Times New Roman"/>
                <a:cs typeface="Times New Roman"/>
              </a:rPr>
            </a:br>
            <a:r>
              <a:rPr lang="sl-SI" sz="1600" i="1" dirty="0">
                <a:latin typeface="Cambria"/>
                <a:ea typeface="Times New Roman"/>
                <a:cs typeface="Times New Roman"/>
              </a:rPr>
              <a:t>Učenci dobijo vse potrebne informacije za nemoteno delo na naslednje načine:</a:t>
            </a:r>
            <a:endParaRPr lang="sl-SI" sz="1600" dirty="0">
              <a:latin typeface="Cambria"/>
              <a:ea typeface="Times New Roman"/>
              <a:cs typeface="Times New Roman"/>
            </a:endParaRPr>
          </a:p>
          <a:p>
            <a:pPr marL="685800">
              <a:spcAft>
                <a:spcPts val="0"/>
              </a:spcAft>
            </a:pPr>
            <a:r>
              <a:rPr lang="sl-SI" sz="1600" i="1" dirty="0">
                <a:latin typeface="Cambria"/>
                <a:ea typeface="Times New Roman"/>
                <a:cs typeface="Times New Roman"/>
              </a:rPr>
              <a:t>pri razredniku (informacije, ki so pomembne za oddelek), </a:t>
            </a:r>
          </a:p>
          <a:p>
            <a:pPr marL="685800">
              <a:spcAft>
                <a:spcPts val="0"/>
              </a:spcAft>
            </a:pPr>
            <a:r>
              <a:rPr lang="sl-SI" sz="1600" i="1" dirty="0">
                <a:latin typeface="Cambria"/>
                <a:ea typeface="Times New Roman"/>
                <a:cs typeface="Times New Roman"/>
              </a:rPr>
              <a:t>preko ozvočenja, </a:t>
            </a:r>
          </a:p>
          <a:p>
            <a:pPr marL="685800">
              <a:spcAft>
                <a:spcPts val="0"/>
              </a:spcAft>
            </a:pPr>
            <a:r>
              <a:rPr lang="sl-SI" sz="1600" i="1" dirty="0">
                <a:latin typeface="Cambria"/>
                <a:ea typeface="Times New Roman"/>
                <a:cs typeface="Times New Roman"/>
              </a:rPr>
              <a:t>na oglasnih deskah, </a:t>
            </a:r>
          </a:p>
          <a:p>
            <a:pPr marL="685800">
              <a:spcAft>
                <a:spcPts val="0"/>
              </a:spcAft>
            </a:pPr>
            <a:r>
              <a:rPr lang="sl-SI" sz="1600" i="1" dirty="0">
                <a:latin typeface="Cambria"/>
                <a:ea typeface="Times New Roman"/>
                <a:cs typeface="Times New Roman"/>
              </a:rPr>
              <a:t>preko okrožnic, </a:t>
            </a:r>
          </a:p>
          <a:p>
            <a:pPr marL="685800">
              <a:spcAft>
                <a:spcPts val="0"/>
              </a:spcAft>
            </a:pPr>
            <a:r>
              <a:rPr lang="sl-SI" sz="1600" i="1" dirty="0">
                <a:latin typeface="Cambria"/>
                <a:ea typeface="Times New Roman"/>
                <a:cs typeface="Times New Roman"/>
              </a:rPr>
              <a:t>pisna obvestila (za starše), </a:t>
            </a:r>
          </a:p>
          <a:p>
            <a:pPr marL="685800">
              <a:spcAft>
                <a:spcPts val="0"/>
              </a:spcAft>
            </a:pPr>
            <a:r>
              <a:rPr lang="sl-SI" sz="1600" i="1" dirty="0">
                <a:latin typeface="Cambria"/>
                <a:ea typeface="Times New Roman"/>
                <a:cs typeface="Times New Roman"/>
              </a:rPr>
              <a:t>šolsko glasilo Iskrice,</a:t>
            </a:r>
          </a:p>
          <a:p>
            <a:pPr marL="685800">
              <a:spcAft>
                <a:spcPts val="0"/>
              </a:spcAft>
            </a:pPr>
            <a:r>
              <a:rPr lang="sl-SI" sz="1600" i="1" dirty="0">
                <a:latin typeface="Cambria"/>
                <a:ea typeface="Times New Roman"/>
                <a:cs typeface="Times New Roman"/>
              </a:rPr>
              <a:t>publikacija o delu na šoli,</a:t>
            </a:r>
          </a:p>
          <a:p>
            <a:pPr marL="685800">
              <a:spcAft>
                <a:spcPts val="0"/>
              </a:spcAft>
            </a:pPr>
            <a:r>
              <a:rPr lang="sl-SI" sz="1600" i="1" dirty="0">
                <a:latin typeface="Cambria"/>
                <a:ea typeface="Times New Roman"/>
                <a:cs typeface="Times New Roman"/>
              </a:rPr>
              <a:t>virtualna šola (šolska spletna stran). </a:t>
            </a:r>
          </a:p>
          <a:p>
            <a:pPr marL="68580" indent="0">
              <a:lnSpc>
                <a:spcPct val="115000"/>
              </a:lnSpc>
              <a:spcAft>
                <a:spcPts val="1000"/>
              </a:spcAft>
              <a:buNone/>
            </a:pPr>
            <a:r>
              <a:rPr lang="sl-SI" sz="1600" i="1" dirty="0">
                <a:latin typeface="Cambria"/>
                <a:ea typeface="Times New Roman"/>
                <a:cs typeface="Times New Roman"/>
              </a:rPr>
              <a:t>Obvestila, ki jih starši potrdijo s podpisom, morajo učenci vrniti do zapisanega (dogovorjenega) roka.</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37448803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24744"/>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rPr>
              <a:t>SODELOVANJE S STARŠI/SKRBNIKI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052736"/>
            <a:ext cx="8136904" cy="5040560"/>
          </a:xfrm>
        </p:spPr>
        <p:txBody>
          <a:bodyPr>
            <a:normAutofit/>
          </a:bodyPr>
          <a:lstStyle/>
          <a:p>
            <a:pPr>
              <a:lnSpc>
                <a:spcPct val="115000"/>
              </a:lnSpc>
              <a:spcAft>
                <a:spcPts val="1000"/>
              </a:spcAft>
            </a:pPr>
            <a:r>
              <a:rPr lang="sl-SI" sz="1400" i="1" dirty="0">
                <a:latin typeface="Cambria"/>
                <a:ea typeface="Times New Roman"/>
                <a:cs typeface="Times New Roman"/>
              </a:rPr>
              <a:t>Med šolo, učitelji in starši je nujna odprta komunikacija. Šola ne more brez staršev v celoti realizirati zastavljenih ciljev vzgoje. Sodelovanje je namreč sestavljen, večplasten proces, v katerem je nujno medsebojno poznavanje obeh</a:t>
            </a:r>
            <a:r>
              <a:rPr lang="sl-SI" sz="1400" i="1" dirty="0" smtClean="0">
                <a:latin typeface="Cambria"/>
                <a:ea typeface="Times New Roman"/>
                <a:cs typeface="Times New Roman"/>
              </a:rPr>
              <a:t>. </a:t>
            </a:r>
            <a:r>
              <a:rPr lang="sl-SI" sz="1400" i="1" dirty="0">
                <a:latin typeface="Cambria"/>
                <a:ea typeface="Times New Roman"/>
                <a:cs typeface="Times New Roman"/>
              </a:rPr>
              <a:t>Na osnovi srečanj, odkritih pogovorov, iskrenosti se gradi zaupanje.  V zadnjih letih opažamo zmanjšano udeležbo na roditeljskih sestankih, razrednih roditeljskih sestankih in govorilnih  urah. Po temeljiti analizi smo se odločili, da zmanjšamo število skupnih govorilnih ur, ker </a:t>
            </a:r>
            <a:r>
              <a:rPr lang="sl-SI" sz="1400" i="1" dirty="0" smtClean="0">
                <a:latin typeface="Cambria"/>
                <a:ea typeface="Times New Roman"/>
                <a:cs typeface="Times New Roman"/>
              </a:rPr>
              <a:t>so </a:t>
            </a:r>
            <a:r>
              <a:rPr lang="sl-SI" sz="1400" i="1" dirty="0">
                <a:latin typeface="Cambria"/>
                <a:ea typeface="Times New Roman"/>
                <a:cs typeface="Times New Roman"/>
              </a:rPr>
              <a:t>včasih potekale že po dveh tednih pouka. Upamo, da bo to pripomoglo k boljšemu obisku.</a:t>
            </a:r>
          </a:p>
          <a:p>
            <a:r>
              <a:rPr lang="sl-SI" sz="1400" i="1" dirty="0">
                <a:latin typeface="Cambria" pitchFamily="18" charset="0"/>
              </a:rPr>
              <a:t>Zato Vam ponujamo naslednje oblike srečevanj:</a:t>
            </a:r>
          </a:p>
          <a:p>
            <a:pPr marL="68580" indent="0">
              <a:buNone/>
            </a:pPr>
            <a:r>
              <a:rPr lang="sl-SI" sz="1400" i="1" u="sng" dirty="0">
                <a:latin typeface="Cambria" pitchFamily="18" charset="0"/>
              </a:rPr>
              <a:t>1. skupne roditeljske sestanke </a:t>
            </a:r>
            <a:endParaRPr lang="sl-SI" sz="1400" i="1" dirty="0">
              <a:latin typeface="Cambria" pitchFamily="18" charset="0"/>
            </a:endParaRPr>
          </a:p>
          <a:p>
            <a:pPr marL="68580" indent="0">
              <a:buNone/>
            </a:pPr>
            <a:r>
              <a:rPr lang="sl-SI" sz="1400" i="1" dirty="0">
                <a:latin typeface="Cambria" pitchFamily="18" charset="0"/>
              </a:rPr>
              <a:t>V letošnjem šolskem letu bodo trije skupni roditeljski sestanki:</a:t>
            </a:r>
          </a:p>
          <a:p>
            <a:pPr marL="175260" indent="0">
              <a:buNone/>
            </a:pPr>
            <a:r>
              <a:rPr lang="sl-SI" sz="1400" i="1" dirty="0" smtClean="0">
                <a:latin typeface="Cambria" pitchFamily="18" charset="0"/>
              </a:rPr>
              <a:t>- prvi </a:t>
            </a:r>
            <a:r>
              <a:rPr lang="sl-SI" sz="1400" i="1" dirty="0">
                <a:latin typeface="Cambria" pitchFamily="18" charset="0"/>
              </a:rPr>
              <a:t>skupni roditeljski sestanek bo </a:t>
            </a:r>
            <a:r>
              <a:rPr lang="sl-SI" sz="1400" i="1" u="sng" dirty="0">
                <a:latin typeface="Cambria" pitchFamily="18" charset="0"/>
              </a:rPr>
              <a:t>17. septembra 2015</a:t>
            </a:r>
            <a:r>
              <a:rPr lang="sl-SI" sz="1400" i="1" dirty="0">
                <a:latin typeface="Cambria" pitchFamily="18" charset="0"/>
              </a:rPr>
              <a:t>,</a:t>
            </a:r>
          </a:p>
          <a:p>
            <a:pPr marL="175260" indent="0">
              <a:buNone/>
            </a:pPr>
            <a:r>
              <a:rPr lang="sl-SI" sz="1400" i="1" dirty="0" smtClean="0">
                <a:latin typeface="Cambria" pitchFamily="18" charset="0"/>
              </a:rPr>
              <a:t>- drugi </a:t>
            </a:r>
            <a:r>
              <a:rPr lang="sl-SI" sz="1400" i="1" dirty="0">
                <a:latin typeface="Cambria" pitchFamily="18" charset="0"/>
              </a:rPr>
              <a:t>skupni roditeljski sestanek bo </a:t>
            </a:r>
            <a:r>
              <a:rPr lang="sl-SI" sz="1400" i="1" u="sng" dirty="0">
                <a:latin typeface="Cambria" pitchFamily="18" charset="0"/>
              </a:rPr>
              <a:t>21. januarja 2016</a:t>
            </a:r>
            <a:r>
              <a:rPr lang="sl-SI" sz="1400" i="1" dirty="0">
                <a:latin typeface="Cambria" pitchFamily="18" charset="0"/>
              </a:rPr>
              <a:t>,</a:t>
            </a:r>
          </a:p>
          <a:p>
            <a:pPr marL="175260" indent="0">
              <a:buNone/>
            </a:pPr>
            <a:r>
              <a:rPr lang="sl-SI" sz="1400" i="1" dirty="0" smtClean="0">
                <a:latin typeface="Cambria" pitchFamily="18" charset="0"/>
              </a:rPr>
              <a:t>- tretji </a:t>
            </a:r>
            <a:r>
              <a:rPr lang="sl-SI" sz="1400" i="1" dirty="0">
                <a:latin typeface="Cambria" pitchFamily="18" charset="0"/>
              </a:rPr>
              <a:t>skupni roditeljski sestanek bo </a:t>
            </a:r>
            <a:r>
              <a:rPr lang="sl-SI" sz="1400" i="1" u="sng" dirty="0">
                <a:latin typeface="Cambria" pitchFamily="18" charset="0"/>
              </a:rPr>
              <a:t>2. junija 2016</a:t>
            </a:r>
            <a:r>
              <a:rPr lang="sl-SI" sz="1400" i="1" dirty="0" smtClean="0">
                <a:latin typeface="Cambria" pitchFamily="18" charset="0"/>
              </a:rPr>
              <a:t>.</a:t>
            </a:r>
            <a:endParaRPr lang="sl-SI" sz="1400" i="1" dirty="0">
              <a:latin typeface="Cambria" pitchFamily="18" charset="0"/>
            </a:endParaRPr>
          </a:p>
          <a:p>
            <a:pPr marL="68580" indent="0">
              <a:buNone/>
            </a:pPr>
            <a:r>
              <a:rPr lang="sl-SI" sz="1400" i="1" u="sng" dirty="0">
                <a:latin typeface="Cambria" pitchFamily="18" charset="0"/>
              </a:rPr>
              <a:t>2. razredne roditeljske sestanke</a:t>
            </a:r>
            <a:r>
              <a:rPr lang="sl-SI" sz="1400" i="1" dirty="0">
                <a:latin typeface="Cambria" pitchFamily="18" charset="0"/>
              </a:rPr>
              <a:t>: najmanj trikrat v šolskem letu, lahko tudi v obliki delavnic, predavanj, razreševanje vzgojne problematike, organizacije razširjenega programa šole </a:t>
            </a:r>
            <a:r>
              <a:rPr lang="sl-SI" sz="1400" i="1" dirty="0" smtClean="0">
                <a:latin typeface="Cambria" pitchFamily="18" charset="0"/>
              </a:rPr>
              <a:t>…</a:t>
            </a:r>
            <a:r>
              <a:rPr lang="sl-SI" sz="1400" i="1" dirty="0">
                <a:latin typeface="Cambria" pitchFamily="18" charset="0"/>
              </a:rPr>
              <a:t> </a:t>
            </a:r>
          </a:p>
          <a:p>
            <a:pPr marL="68580" indent="0">
              <a:buNone/>
            </a:pPr>
            <a:r>
              <a:rPr lang="sl-SI" sz="1400" i="1" u="sng" dirty="0">
                <a:latin typeface="Cambria" pitchFamily="18" charset="0"/>
              </a:rPr>
              <a:t>3. pogovorne ure za individualne razgovore z razrednikom ali učitelji</a:t>
            </a:r>
            <a:r>
              <a:rPr lang="sl-SI" sz="1400" i="1" dirty="0">
                <a:latin typeface="Cambria" pitchFamily="18" charset="0"/>
              </a:rPr>
              <a:t> bodo v popoldanskem času, in sicer od 16.00 do 17.30 po naslednjem razporedu</a:t>
            </a:r>
            <a:r>
              <a:rPr lang="sl-SI" sz="1400" i="1" dirty="0" smtClean="0">
                <a:latin typeface="Cambria" pitchFamily="18" charset="0"/>
              </a:rPr>
              <a:t>:</a:t>
            </a:r>
            <a:endParaRPr lang="sl-SI" sz="1400" i="1" dirty="0">
              <a:latin typeface="Cambria" pitchFamily="18"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550025145"/>
              </p:ext>
            </p:extLst>
          </p:nvPr>
        </p:nvGraphicFramePr>
        <p:xfrm>
          <a:off x="1259632" y="5229200"/>
          <a:ext cx="6220460" cy="1226820"/>
        </p:xfrm>
        <a:graphic>
          <a:graphicData uri="http://schemas.openxmlformats.org/drawingml/2006/table">
            <a:tbl>
              <a:tblPr firstRow="1" firstCol="1" bandRow="1"/>
              <a:tblGrid>
                <a:gridCol w="3110230"/>
                <a:gridCol w="3110230"/>
              </a:tblGrid>
              <a:tr h="163830">
                <a:tc>
                  <a:txBody>
                    <a:bodyPr/>
                    <a:lstStyle/>
                    <a:p>
                      <a:pPr>
                        <a:lnSpc>
                          <a:spcPct val="115000"/>
                        </a:lnSpc>
                        <a:spcAft>
                          <a:spcPts val="0"/>
                        </a:spcAft>
                      </a:pPr>
                      <a:r>
                        <a:rPr lang="sl-SI" sz="1400" b="1" i="1" dirty="0">
                          <a:effectLst/>
                          <a:latin typeface="Cambria"/>
                          <a:ea typeface="Times New Roman"/>
                          <a:cs typeface="Times New Roman"/>
                        </a:rPr>
                        <a:t>Datum</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a:effectLst/>
                          <a:latin typeface="Cambria"/>
                          <a:ea typeface="Times New Roman"/>
                          <a:cs typeface="Times New Roman"/>
                        </a:rPr>
                        <a:t> Datum</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830">
                <a:tc>
                  <a:txBody>
                    <a:bodyPr/>
                    <a:lstStyle/>
                    <a:p>
                      <a:pPr>
                        <a:lnSpc>
                          <a:spcPct val="115000"/>
                        </a:lnSpc>
                        <a:spcAft>
                          <a:spcPts val="0"/>
                        </a:spcAft>
                      </a:pPr>
                      <a:r>
                        <a:rPr lang="sl-SI" sz="1400" b="1" i="1" dirty="0">
                          <a:effectLst/>
                          <a:latin typeface="Cambria"/>
                          <a:ea typeface="Times New Roman"/>
                          <a:cs typeface="Times New Roman"/>
                        </a:rPr>
                        <a:t>17. september  </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10. marec</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830">
                <a:tc>
                  <a:txBody>
                    <a:bodyPr/>
                    <a:lstStyle/>
                    <a:p>
                      <a:pPr>
                        <a:lnSpc>
                          <a:spcPct val="115000"/>
                        </a:lnSpc>
                        <a:spcAft>
                          <a:spcPts val="0"/>
                        </a:spcAft>
                      </a:pPr>
                      <a:r>
                        <a:rPr lang="sl-SI" sz="1400" i="1" dirty="0">
                          <a:effectLst/>
                          <a:latin typeface="Cambria"/>
                          <a:ea typeface="Times New Roman"/>
                          <a:cs typeface="Times New Roman"/>
                        </a:rPr>
                        <a:t>22. oktober</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a:effectLst/>
                          <a:latin typeface="Cambria"/>
                          <a:ea typeface="Times New Roman"/>
                          <a:cs typeface="Times New Roman"/>
                        </a:rPr>
                        <a:t>21. april</a:t>
                      </a:r>
                      <a:endParaRPr lang="sl-SI" sz="14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830">
                <a:tc>
                  <a:txBody>
                    <a:bodyPr/>
                    <a:lstStyle/>
                    <a:p>
                      <a:pPr>
                        <a:lnSpc>
                          <a:spcPct val="115000"/>
                        </a:lnSpc>
                        <a:spcAft>
                          <a:spcPts val="0"/>
                        </a:spcAft>
                      </a:pPr>
                      <a:r>
                        <a:rPr lang="sl-SI" sz="1400" i="1" dirty="0">
                          <a:effectLst/>
                          <a:latin typeface="Cambria"/>
                          <a:ea typeface="Times New Roman"/>
                          <a:cs typeface="Times New Roman"/>
                        </a:rPr>
                        <a:t>10. december</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b="1" i="1" dirty="0">
                          <a:effectLst/>
                          <a:latin typeface="Cambria"/>
                          <a:ea typeface="Times New Roman"/>
                          <a:cs typeface="Times New Roman"/>
                        </a:rPr>
                        <a:t>2. junij</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830">
                <a:tc>
                  <a:txBody>
                    <a:bodyPr/>
                    <a:lstStyle/>
                    <a:p>
                      <a:pPr>
                        <a:lnSpc>
                          <a:spcPct val="115000"/>
                        </a:lnSpc>
                        <a:spcAft>
                          <a:spcPts val="0"/>
                        </a:spcAft>
                      </a:pPr>
                      <a:r>
                        <a:rPr lang="sl-SI" sz="1400" b="1" i="1" dirty="0">
                          <a:effectLst/>
                          <a:latin typeface="Cambria"/>
                          <a:ea typeface="Times New Roman"/>
                          <a:cs typeface="Times New Roman"/>
                        </a:rPr>
                        <a:t>21. januar</a:t>
                      </a:r>
                      <a:endParaRPr lang="sl-SI" sz="1400" b="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400" i="1" dirty="0">
                          <a:solidFill>
                            <a:srgbClr val="F79646"/>
                          </a:solidFill>
                          <a:effectLst/>
                          <a:latin typeface="Cambria"/>
                          <a:ea typeface="Times New Roman"/>
                          <a:cs typeface="Times New Roman"/>
                        </a:rPr>
                        <a:t> </a:t>
                      </a:r>
                      <a:endParaRPr lang="sl-SI" sz="14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09859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124744"/>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SODELOVANJE S STARŠI/SKRBNIKI</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611560" y="1124744"/>
            <a:ext cx="8136904" cy="5040560"/>
          </a:xfrm>
        </p:spPr>
        <p:txBody>
          <a:bodyPr>
            <a:normAutofit/>
          </a:bodyPr>
          <a:lstStyle/>
          <a:p>
            <a:pPr marL="68580" indent="0">
              <a:lnSpc>
                <a:spcPct val="115000"/>
              </a:lnSpc>
              <a:spcAft>
                <a:spcPts val="1000"/>
              </a:spcAft>
              <a:buNone/>
            </a:pPr>
            <a:r>
              <a:rPr lang="sl-SI" sz="1400" i="1" dirty="0">
                <a:latin typeface="Cambria"/>
                <a:ea typeface="Times New Roman"/>
                <a:cs typeface="Times New Roman"/>
              </a:rPr>
              <a:t>Starši se lahko oglasijo v šoli tudi tedensko, v dopoldanskem času, v prostih urah razrednika oziroma učitelja določenega predmetnega področja. Prosimo, da se na dopoldanske pogovorne ure najavite vsaj en dan </a:t>
            </a:r>
            <a:r>
              <a:rPr lang="sl-SI" sz="1400" i="1" dirty="0" smtClean="0">
                <a:latin typeface="Cambria"/>
                <a:ea typeface="Times New Roman"/>
                <a:cs typeface="Times New Roman"/>
              </a:rPr>
              <a:t>prej, da </a:t>
            </a:r>
            <a:r>
              <a:rPr lang="sl-SI" sz="1400" i="1" dirty="0">
                <a:latin typeface="Cambria"/>
                <a:ea typeface="Times New Roman"/>
                <a:cs typeface="Times New Roman"/>
              </a:rPr>
              <a:t>učiteljev ne motite </a:t>
            </a:r>
            <a:r>
              <a:rPr lang="sl-SI" sz="1400" i="1" dirty="0" smtClean="0">
                <a:latin typeface="Cambria"/>
                <a:ea typeface="Times New Roman"/>
                <a:cs typeface="Times New Roman"/>
              </a:rPr>
              <a:t>med </a:t>
            </a:r>
            <a:r>
              <a:rPr lang="sl-SI" sz="1400" i="1" dirty="0">
                <a:latin typeface="Cambria"/>
                <a:ea typeface="Times New Roman"/>
                <a:cs typeface="Times New Roman"/>
              </a:rPr>
              <a:t>izvajanem pouka.  Zaradi varovanja </a:t>
            </a:r>
            <a:r>
              <a:rPr lang="sl-SI" sz="1400" i="1" dirty="0" smtClean="0">
                <a:latin typeface="Cambria"/>
                <a:ea typeface="Times New Roman"/>
                <a:cs typeface="Times New Roman"/>
              </a:rPr>
              <a:t>informacij </a:t>
            </a:r>
            <a:r>
              <a:rPr lang="sl-SI" sz="1400" i="1" dirty="0">
                <a:latin typeface="Cambria"/>
                <a:ea typeface="Times New Roman"/>
                <a:cs typeface="Times New Roman"/>
              </a:rPr>
              <a:t>po telefonu ne dajemo</a:t>
            </a:r>
            <a:r>
              <a:rPr lang="sl-SI" sz="1400" i="1" dirty="0" smtClean="0">
                <a:latin typeface="Cambria"/>
                <a:ea typeface="Times New Roman"/>
                <a:cs typeface="Times New Roman"/>
              </a:rPr>
              <a:t>.</a:t>
            </a:r>
            <a:endParaRPr lang="sl-SI" sz="14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graphicFrame>
        <p:nvGraphicFramePr>
          <p:cNvPr id="5" name="Tabela 4"/>
          <p:cNvGraphicFramePr>
            <a:graphicFrameLocks noGrp="1"/>
          </p:cNvGraphicFramePr>
          <p:nvPr>
            <p:extLst>
              <p:ext uri="{D42A27DB-BD31-4B8C-83A1-F6EECF244321}">
                <p14:modId xmlns:p14="http://schemas.microsoft.com/office/powerpoint/2010/main" val="536799702"/>
              </p:ext>
            </p:extLst>
          </p:nvPr>
        </p:nvGraphicFramePr>
        <p:xfrm>
          <a:off x="683568" y="1988840"/>
          <a:ext cx="7272808" cy="4626864"/>
        </p:xfrm>
        <a:graphic>
          <a:graphicData uri="http://schemas.openxmlformats.org/drawingml/2006/table">
            <a:tbl>
              <a:tblPr firstRow="1" firstCol="1" bandRow="1"/>
              <a:tblGrid>
                <a:gridCol w="3237986"/>
                <a:gridCol w="4034822"/>
              </a:tblGrid>
              <a:tr h="185004">
                <a:tc>
                  <a:txBody>
                    <a:bodyPr/>
                    <a:lstStyle/>
                    <a:p>
                      <a:pPr>
                        <a:lnSpc>
                          <a:spcPct val="115000"/>
                        </a:lnSpc>
                        <a:spcAft>
                          <a:spcPts val="0"/>
                        </a:spcAft>
                      </a:pPr>
                      <a:r>
                        <a:rPr lang="sl-SI" sz="1200" b="1" i="1" dirty="0">
                          <a:effectLst/>
                          <a:latin typeface="Cambria" pitchFamily="18" charset="0"/>
                        </a:rPr>
                        <a:t>Ime in priimek</a:t>
                      </a:r>
                      <a:endParaRPr lang="sl-SI" sz="1200" b="1" dirty="0">
                        <a:effectLst/>
                        <a:latin typeface="Cambria" pitchFamily="18" charset="0"/>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b="1" i="1" dirty="0">
                          <a:effectLst/>
                          <a:latin typeface="Cambria" pitchFamily="18" charset="0"/>
                        </a:rPr>
                        <a:t>Pogovorna ura</a:t>
                      </a:r>
                      <a:endParaRPr lang="sl-SI" sz="1200" b="1" dirty="0">
                        <a:effectLst/>
                        <a:latin typeface="Cambria" pitchFamily="18" charset="0"/>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dirty="0">
                          <a:effectLst/>
                          <a:latin typeface="Cambria" pitchFamily="18" charset="0"/>
                          <a:ea typeface="Times New Roman"/>
                          <a:cs typeface="Times New Roman"/>
                        </a:rPr>
                        <a:t>Marjana Pernat</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ponedeljek, 9.45–10.30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dirty="0">
                          <a:effectLst/>
                          <a:latin typeface="Cambria" pitchFamily="18" charset="0"/>
                          <a:ea typeface="Times New Roman"/>
                          <a:cs typeface="Times New Roman"/>
                        </a:rPr>
                        <a:t>Marija Skok</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ponedeljek,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dirty="0">
                          <a:effectLst/>
                          <a:latin typeface="Cambria" pitchFamily="18" charset="0"/>
                          <a:ea typeface="Times New Roman"/>
                          <a:cs typeface="Times New Roman"/>
                        </a:rPr>
                        <a:t>Jožica Prevolšek</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solidFill>
                            <a:srgbClr val="000000"/>
                          </a:solidFill>
                          <a:effectLst/>
                          <a:latin typeface="Cambria" pitchFamily="18" charset="0"/>
                          <a:ea typeface="Times New Roman"/>
                          <a:cs typeface="Times New Roman"/>
                        </a:rPr>
                        <a:t>ponedeljek, 11,35 –12.20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dirty="0">
                          <a:effectLst/>
                          <a:latin typeface="Cambria" pitchFamily="18" charset="0"/>
                          <a:ea typeface="Times New Roman"/>
                          <a:cs typeface="Times New Roman"/>
                        </a:rPr>
                        <a:t>Slavica Konda</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četrtek, 12.25–13.10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Polona Gojkošek</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solidFill>
                            <a:srgbClr val="000000"/>
                          </a:solidFill>
                          <a:effectLst/>
                          <a:latin typeface="Cambria" pitchFamily="18" charset="0"/>
                          <a:ea typeface="Times New Roman"/>
                          <a:cs typeface="Times New Roman"/>
                        </a:rPr>
                        <a:t>torek, 11,35 –12.20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dr.  Silvestra Klemenčič</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torek, 8.45–9.30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Valerija Krivec</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*ponedeljek, 9.45–10.30*/četrtek, 12.25–13.10*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Lidija Šešerko</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ponedeljek,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Saša Peršoh</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petek,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Jasna Vigec</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torek, 9.45–10.30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Petra Fošnarič</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smtClean="0">
                          <a:effectLst/>
                          <a:latin typeface="Cambria" pitchFamily="18" charset="0"/>
                          <a:ea typeface="Times New Roman"/>
                          <a:cs typeface="Times New Roman"/>
                        </a:rPr>
                        <a:t>petek</a:t>
                      </a:r>
                      <a:r>
                        <a:rPr lang="sl-SI" sz="1200" i="1" dirty="0">
                          <a:effectLst/>
                          <a:latin typeface="Cambria" pitchFamily="18" charset="0"/>
                          <a:ea typeface="Times New Roman"/>
                          <a:cs typeface="Times New Roman"/>
                        </a:rPr>
                        <a:t>, 13.20–14.05</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Marta Trafela</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ponedeljek, 9.45–10.30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Brigita Luteršmit</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torek,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Irena Kajzovar</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solidFill>
                            <a:srgbClr val="000000"/>
                          </a:solidFill>
                          <a:effectLst/>
                          <a:latin typeface="Cambria" pitchFamily="18" charset="0"/>
                          <a:ea typeface="Times New Roman"/>
                          <a:cs typeface="Times New Roman"/>
                        </a:rPr>
                        <a:t>ponedeljek, 11,35 –12.20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Anton Butolen</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petek,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Gabrijela Brlek</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četrtek, 9.45–10.30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Miran Železnik</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petek, 12.25–13.10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Natalija Sagadin</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četrtek, 12.25–13.10 </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Brigita Seidl</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torek, 10.45–11.30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a:effectLst/>
                          <a:latin typeface="Cambria" pitchFamily="18" charset="0"/>
                          <a:ea typeface="Times New Roman"/>
                          <a:cs typeface="Times New Roman"/>
                        </a:rPr>
                        <a:t>Irena Vodušek</a:t>
                      </a:r>
                      <a:endParaRPr lang="sl-SI" sz="120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a:effectLst/>
                          <a:latin typeface="Cambria" pitchFamily="18" charset="0"/>
                          <a:ea typeface="Times New Roman"/>
                          <a:cs typeface="Times New Roman"/>
                        </a:rPr>
                        <a:t>sreda, četrtek 8.00–13.00</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83">
                <a:tc>
                  <a:txBody>
                    <a:bodyPr/>
                    <a:lstStyle/>
                    <a:p>
                      <a:pPr>
                        <a:lnSpc>
                          <a:spcPct val="115000"/>
                        </a:lnSpc>
                        <a:spcAft>
                          <a:spcPts val="0"/>
                        </a:spcAft>
                      </a:pPr>
                      <a:r>
                        <a:rPr lang="sl-SI" sz="1200" i="1" dirty="0" smtClean="0">
                          <a:effectLst/>
                          <a:latin typeface="Cambria" pitchFamily="18" charset="0"/>
                          <a:ea typeface="Times New Roman"/>
                          <a:cs typeface="Times New Roman"/>
                        </a:rPr>
                        <a:t>Tamara</a:t>
                      </a:r>
                      <a:r>
                        <a:rPr lang="sl-SI" sz="1200" i="1" baseline="0" dirty="0" smtClean="0">
                          <a:effectLst/>
                          <a:latin typeface="Cambria" pitchFamily="18" charset="0"/>
                          <a:ea typeface="Times New Roman"/>
                          <a:cs typeface="Times New Roman"/>
                        </a:rPr>
                        <a:t> Sevšek (logopedinja)</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200" i="1" dirty="0" smtClean="0">
                          <a:effectLst/>
                          <a:latin typeface="Cambria" pitchFamily="18" charset="0"/>
                          <a:ea typeface="Times New Roman"/>
                          <a:cs typeface="Times New Roman"/>
                        </a:rPr>
                        <a:t>vsak ponedeljek – po </a:t>
                      </a:r>
                      <a:r>
                        <a:rPr lang="sl-SI" sz="1200" i="1" dirty="0">
                          <a:effectLst/>
                          <a:latin typeface="Cambria" pitchFamily="18" charset="0"/>
                          <a:ea typeface="Times New Roman"/>
                          <a:cs typeface="Times New Roman"/>
                        </a:rPr>
                        <a:t>dogovoru s </a:t>
                      </a:r>
                      <a:r>
                        <a:rPr lang="sl-SI" sz="1200" i="1" dirty="0" smtClean="0">
                          <a:effectLst/>
                          <a:latin typeface="Cambria" pitchFamily="18" charset="0"/>
                          <a:ea typeface="Times New Roman"/>
                          <a:cs typeface="Times New Roman"/>
                        </a:rPr>
                        <a:t>starši/skrbniki</a:t>
                      </a:r>
                      <a:endParaRPr lang="sl-SI" sz="1200" dirty="0">
                        <a:effectLst/>
                        <a:latin typeface="Cambria" pitchFamily="18" charset="0"/>
                        <a:ea typeface="Times New Roman"/>
                        <a:cs typeface="Times New Roman"/>
                      </a:endParaRPr>
                    </a:p>
                  </a:txBody>
                  <a:tcPr marL="56729" marR="567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71893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SODELOVANJE Z OKOLJEM</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412776"/>
            <a:ext cx="8136904" cy="5040560"/>
          </a:xfrm>
        </p:spPr>
        <p:txBody>
          <a:bodyPr>
            <a:normAutofit fontScale="92500" lnSpcReduction="20000"/>
          </a:bodyPr>
          <a:lstStyle/>
          <a:p>
            <a:pPr>
              <a:lnSpc>
                <a:spcPct val="115000"/>
              </a:lnSpc>
              <a:spcAft>
                <a:spcPts val="1000"/>
              </a:spcAft>
            </a:pPr>
            <a:r>
              <a:rPr lang="sl-SI" sz="1600" i="1" dirty="0">
                <a:latin typeface="Cambria"/>
                <a:ea typeface="Times New Roman"/>
                <a:cs typeface="Times New Roman"/>
              </a:rPr>
              <a:t>Tudi v tem šolskem letu bo sodelovanje potekalo na različnih področjih z različnimi organizacijami in društvi. Posebej opredeljujemo sodelovanje z občino.</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Šola mora biti odprta za zainteresirano javnost pri pouku in drugih dejavnostih, kjer bodo z načrtovanjem skupaj z učitelji dosegli  tak učinek, ki bo razvijal nove, pa tudi drugačne poglede in iskanja, a samo do mere, ko se prične strokovno delo učitelja, za katero je odgovoren samo on.</a:t>
            </a:r>
            <a:endParaRPr lang="sl-SI" sz="1600" dirty="0">
              <a:latin typeface="Cambria"/>
              <a:ea typeface="Times New Roman"/>
              <a:cs typeface="Times New Roman"/>
            </a:endParaRPr>
          </a:p>
          <a:p>
            <a:pPr>
              <a:lnSpc>
                <a:spcPct val="115000"/>
              </a:lnSpc>
              <a:spcAft>
                <a:spcPts val="1000"/>
              </a:spcAft>
            </a:pPr>
            <a:r>
              <a:rPr lang="sl-SI" sz="1600" i="1" dirty="0">
                <a:latin typeface="Cambria"/>
                <a:ea typeface="Times New Roman"/>
                <a:cs typeface="Times New Roman"/>
              </a:rPr>
              <a:t>Sodelovanje s sosednjimi šolami:</a:t>
            </a:r>
            <a:endParaRPr lang="sl-SI" sz="1600" dirty="0">
              <a:latin typeface="Cambria"/>
              <a:ea typeface="Times New Roman"/>
              <a:cs typeface="Times New Roman"/>
            </a:endParaRPr>
          </a:p>
          <a:p>
            <a:pPr marL="685800">
              <a:spcAft>
                <a:spcPts val="0"/>
              </a:spcAft>
            </a:pPr>
            <a:r>
              <a:rPr lang="sl-SI" sz="1600" i="1" dirty="0">
                <a:latin typeface="Cambria"/>
                <a:ea typeface="Times New Roman"/>
                <a:cs typeface="Times New Roman"/>
              </a:rPr>
              <a:t>sodelovanje med učitelji v okviru aktivov, študijskih skupin, hospitacij,</a:t>
            </a:r>
          </a:p>
          <a:p>
            <a:pPr marL="685800">
              <a:spcAft>
                <a:spcPts val="0"/>
              </a:spcAft>
            </a:pPr>
            <a:r>
              <a:rPr lang="sl-SI" sz="1600" i="1" dirty="0">
                <a:latin typeface="Cambria"/>
                <a:ea typeface="Times New Roman"/>
                <a:cs typeface="Times New Roman"/>
              </a:rPr>
              <a:t>sodelovanje učencev na raznih prireditvah in tekmovanjih, </a:t>
            </a:r>
          </a:p>
          <a:p>
            <a:pPr marL="685800">
              <a:spcAft>
                <a:spcPts val="0"/>
              </a:spcAft>
            </a:pPr>
            <a:r>
              <a:rPr lang="sl-SI" sz="1600" i="1" dirty="0">
                <a:latin typeface="Cambria"/>
                <a:ea typeface="Times New Roman"/>
                <a:cs typeface="Times New Roman"/>
              </a:rPr>
              <a:t>sodelovanje pri izpolnjevanju učne obveze strokovnih delavcev in reševanju kadrovskih zadev.</a:t>
            </a:r>
          </a:p>
          <a:p>
            <a:pPr>
              <a:lnSpc>
                <a:spcPct val="115000"/>
              </a:lnSpc>
              <a:spcAft>
                <a:spcPts val="1000"/>
              </a:spcAft>
            </a:pPr>
            <a:r>
              <a:rPr lang="sl-SI" sz="1600" i="1" dirty="0">
                <a:latin typeface="Cambria"/>
                <a:ea typeface="Times New Roman"/>
                <a:cs typeface="Times New Roman"/>
              </a:rPr>
              <a:t>Sodelovanje z Občino Žetale:</a:t>
            </a:r>
            <a:endParaRPr lang="sl-SI" sz="1600" dirty="0">
              <a:latin typeface="Cambria"/>
              <a:ea typeface="Times New Roman"/>
              <a:cs typeface="Times New Roman"/>
            </a:endParaRPr>
          </a:p>
          <a:p>
            <a:pPr marL="685800">
              <a:spcAft>
                <a:spcPts val="0"/>
              </a:spcAft>
            </a:pPr>
            <a:r>
              <a:rPr lang="sl-SI" sz="1600" i="1" dirty="0">
                <a:latin typeface="Cambria"/>
                <a:ea typeface="Times New Roman"/>
                <a:cs typeface="Times New Roman"/>
              </a:rPr>
              <a:t>organizacija javnih prireditev,</a:t>
            </a:r>
          </a:p>
          <a:p>
            <a:pPr marL="685800">
              <a:spcAft>
                <a:spcPts val="0"/>
              </a:spcAft>
            </a:pPr>
            <a:r>
              <a:rPr lang="sl-SI" sz="1600" i="1" dirty="0">
                <a:latin typeface="Cambria"/>
                <a:ea typeface="Times New Roman"/>
                <a:cs typeface="Times New Roman"/>
              </a:rPr>
              <a:t>delovne akcije,</a:t>
            </a:r>
          </a:p>
          <a:p>
            <a:pPr marL="685800">
              <a:spcAft>
                <a:spcPts val="0"/>
              </a:spcAft>
            </a:pPr>
            <a:r>
              <a:rPr lang="sl-SI" sz="1600" i="1" dirty="0">
                <a:latin typeface="Cambria"/>
                <a:ea typeface="Times New Roman"/>
                <a:cs typeface="Times New Roman"/>
              </a:rPr>
              <a:t>sodelovanje v kulturnem in telesnokulturnem življenju kraja.</a:t>
            </a:r>
          </a:p>
          <a:p>
            <a:pPr>
              <a:lnSpc>
                <a:spcPct val="115000"/>
              </a:lnSpc>
              <a:spcAft>
                <a:spcPts val="1000"/>
              </a:spcAft>
            </a:pPr>
            <a:r>
              <a:rPr lang="sl-SI" sz="1600" i="1" dirty="0">
                <a:latin typeface="Cambria"/>
                <a:ea typeface="Times New Roman"/>
                <a:cs typeface="Times New Roman"/>
              </a:rPr>
              <a:t>Sodelovanje s šolami srednjega izobraževanja:</a:t>
            </a:r>
            <a:endParaRPr lang="sl-SI" sz="1600" dirty="0">
              <a:latin typeface="Cambria"/>
              <a:ea typeface="Times New Roman"/>
              <a:cs typeface="Times New Roman"/>
            </a:endParaRPr>
          </a:p>
          <a:p>
            <a:pPr marL="685800">
              <a:spcAft>
                <a:spcPts val="0"/>
              </a:spcAft>
            </a:pPr>
            <a:r>
              <a:rPr lang="sl-SI" sz="1600" i="1" dirty="0">
                <a:latin typeface="Cambria"/>
                <a:ea typeface="Times New Roman"/>
                <a:cs typeface="Times New Roman"/>
              </a:rPr>
              <a:t>na področju poklicne orientacije,</a:t>
            </a:r>
          </a:p>
          <a:p>
            <a:pPr marL="685800">
              <a:spcAft>
                <a:spcPts val="0"/>
              </a:spcAft>
            </a:pPr>
            <a:r>
              <a:rPr lang="sl-SI" sz="1600" i="1" dirty="0">
                <a:latin typeface="Cambria"/>
                <a:ea typeface="Times New Roman"/>
                <a:cs typeface="Times New Roman"/>
              </a:rPr>
              <a:t>pri organizaciji informativnega dne,</a:t>
            </a:r>
          </a:p>
          <a:p>
            <a:pPr marL="685800">
              <a:spcAft>
                <a:spcPts val="0"/>
              </a:spcAft>
            </a:pPr>
            <a:r>
              <a:rPr lang="sl-SI" sz="1600" i="1" dirty="0">
                <a:latin typeface="Cambria"/>
                <a:ea typeface="Times New Roman"/>
                <a:cs typeface="Times New Roman"/>
              </a:rPr>
              <a:t>sodelovanje šolskih svetovalnih služb.</a:t>
            </a: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30808474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268760"/>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SODELOVANJE Z OKOLJEM</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412776"/>
            <a:ext cx="8136904" cy="5040560"/>
          </a:xfrm>
        </p:spPr>
        <p:txBody>
          <a:bodyPr>
            <a:normAutofit fontScale="92500" lnSpcReduction="10000"/>
          </a:bodyPr>
          <a:lstStyle/>
          <a:p>
            <a:pPr>
              <a:lnSpc>
                <a:spcPct val="115000"/>
              </a:lnSpc>
              <a:spcBef>
                <a:spcPts val="2400"/>
              </a:spcBef>
              <a:spcAft>
                <a:spcPts val="0"/>
              </a:spcAft>
            </a:pPr>
            <a:r>
              <a:rPr lang="sl-SI" sz="2000" b="1" kern="0" dirty="0">
                <a:solidFill>
                  <a:schemeClr val="tx1">
                    <a:lumMod val="85000"/>
                    <a:lumOff val="15000"/>
                  </a:schemeClr>
                </a:solidFill>
                <a:latin typeface="Calibri"/>
                <a:ea typeface="Times New Roman"/>
                <a:cs typeface="Times New Roman"/>
              </a:rPr>
              <a:t>SODELOVANJE Z DRUŠTVI</a:t>
            </a:r>
          </a:p>
          <a:p>
            <a:pPr marL="685800">
              <a:spcAft>
                <a:spcPts val="0"/>
              </a:spcAft>
            </a:pPr>
            <a:r>
              <a:rPr lang="sl-SI" sz="1600" i="1" dirty="0">
                <a:latin typeface="Cambria"/>
                <a:ea typeface="Times New Roman"/>
                <a:cs typeface="Times New Roman"/>
              </a:rPr>
              <a:t>Športno društvo Žetale in športno društvo RIM,</a:t>
            </a:r>
          </a:p>
          <a:p>
            <a:pPr marL="685800">
              <a:spcAft>
                <a:spcPts val="0"/>
              </a:spcAft>
            </a:pPr>
            <a:r>
              <a:rPr lang="sl-SI" sz="1600" i="1" dirty="0">
                <a:latin typeface="Cambria"/>
                <a:ea typeface="Times New Roman"/>
                <a:cs typeface="Times New Roman"/>
              </a:rPr>
              <a:t>Turistično društvo Žetale,</a:t>
            </a:r>
          </a:p>
          <a:p>
            <a:pPr marL="685800">
              <a:spcAft>
                <a:spcPts val="0"/>
              </a:spcAft>
            </a:pPr>
            <a:r>
              <a:rPr lang="sl-SI" sz="1600" i="1" dirty="0">
                <a:latin typeface="Cambria"/>
                <a:ea typeface="Times New Roman"/>
                <a:cs typeface="Times New Roman"/>
              </a:rPr>
              <a:t>Kulturno društvo Žetale,</a:t>
            </a:r>
          </a:p>
          <a:p>
            <a:pPr marL="685800">
              <a:spcAft>
                <a:spcPts val="0"/>
              </a:spcAft>
            </a:pPr>
            <a:r>
              <a:rPr lang="sl-SI" sz="1600" i="1" dirty="0">
                <a:latin typeface="Cambria"/>
                <a:ea typeface="Times New Roman"/>
                <a:cs typeface="Times New Roman"/>
              </a:rPr>
              <a:t>Gasilsko društvo Žetale,</a:t>
            </a:r>
          </a:p>
          <a:p>
            <a:pPr marL="685800">
              <a:spcAft>
                <a:spcPts val="0"/>
              </a:spcAft>
            </a:pPr>
            <a:r>
              <a:rPr lang="sl-SI" sz="1600" i="1" dirty="0">
                <a:latin typeface="Cambria"/>
                <a:ea typeface="Times New Roman"/>
                <a:cs typeface="Times New Roman"/>
              </a:rPr>
              <a:t>Društvo podeželskih žena Žetale,</a:t>
            </a:r>
          </a:p>
          <a:p>
            <a:pPr marL="685800">
              <a:spcAft>
                <a:spcPts val="0"/>
              </a:spcAft>
            </a:pPr>
            <a:r>
              <a:rPr lang="sl-SI" sz="1600" i="1" dirty="0">
                <a:latin typeface="Cambria"/>
                <a:ea typeface="Times New Roman"/>
                <a:cs typeface="Times New Roman"/>
              </a:rPr>
              <a:t>Strojni krožek </a:t>
            </a:r>
            <a:r>
              <a:rPr lang="sl-SI" sz="1600" i="1" dirty="0" err="1">
                <a:latin typeface="Cambria"/>
                <a:ea typeface="Times New Roman"/>
                <a:cs typeface="Times New Roman"/>
              </a:rPr>
              <a:t>Žetalanec</a:t>
            </a:r>
            <a:r>
              <a:rPr lang="sl-SI" sz="1600" i="1" dirty="0">
                <a:latin typeface="Cambria"/>
                <a:ea typeface="Times New Roman"/>
                <a:cs typeface="Times New Roman"/>
              </a:rPr>
              <a:t>,</a:t>
            </a:r>
          </a:p>
          <a:p>
            <a:pPr marL="685800">
              <a:spcAft>
                <a:spcPts val="0"/>
              </a:spcAft>
            </a:pPr>
            <a:r>
              <a:rPr lang="sl-SI" sz="1600" i="1" dirty="0">
                <a:latin typeface="Cambria"/>
                <a:ea typeface="Times New Roman"/>
                <a:cs typeface="Times New Roman"/>
              </a:rPr>
              <a:t>Planinsko društvo Žetale,</a:t>
            </a:r>
          </a:p>
          <a:p>
            <a:pPr marL="685800">
              <a:spcAft>
                <a:spcPts val="0"/>
              </a:spcAft>
            </a:pPr>
            <a:r>
              <a:rPr lang="sl-SI" sz="1600" i="1" dirty="0">
                <a:latin typeface="Cambria"/>
                <a:ea typeface="Times New Roman"/>
                <a:cs typeface="Times New Roman"/>
              </a:rPr>
              <a:t>Plavalni klub Ptuj,</a:t>
            </a:r>
          </a:p>
          <a:p>
            <a:pPr marL="685800">
              <a:spcAft>
                <a:spcPts val="0"/>
              </a:spcAft>
            </a:pPr>
            <a:r>
              <a:rPr lang="sl-SI" sz="1600" i="1" dirty="0">
                <a:latin typeface="Cambria"/>
                <a:ea typeface="Times New Roman"/>
                <a:cs typeface="Times New Roman"/>
              </a:rPr>
              <a:t>Smučarski klub Ptuj,</a:t>
            </a:r>
          </a:p>
          <a:p>
            <a:pPr marL="685800">
              <a:spcAft>
                <a:spcPts val="0"/>
              </a:spcAft>
            </a:pPr>
            <a:r>
              <a:rPr lang="sl-SI" sz="1600" i="1" dirty="0">
                <a:latin typeface="Cambria"/>
                <a:ea typeface="Times New Roman"/>
                <a:cs typeface="Times New Roman"/>
              </a:rPr>
              <a:t>Knjižnica Ptuj, </a:t>
            </a:r>
          </a:p>
          <a:p>
            <a:pPr marL="685800">
              <a:spcAft>
                <a:spcPts val="0"/>
              </a:spcAft>
            </a:pPr>
            <a:r>
              <a:rPr lang="sl-SI" sz="1600" i="1" dirty="0">
                <a:latin typeface="Cambria"/>
                <a:ea typeface="Times New Roman"/>
                <a:cs typeface="Times New Roman"/>
              </a:rPr>
              <a:t>Športni zavod Ptuj.</a:t>
            </a:r>
          </a:p>
          <a:p>
            <a:pPr>
              <a:lnSpc>
                <a:spcPct val="115000"/>
              </a:lnSpc>
              <a:spcBef>
                <a:spcPts val="2400"/>
              </a:spcBef>
              <a:spcAft>
                <a:spcPts val="0"/>
              </a:spcAft>
            </a:pPr>
            <a:r>
              <a:rPr lang="sl-SI" sz="2000" b="1" kern="0" dirty="0">
                <a:solidFill>
                  <a:schemeClr val="tx1">
                    <a:lumMod val="85000"/>
                    <a:lumOff val="15000"/>
                  </a:schemeClr>
                </a:solidFill>
                <a:latin typeface="Calibri"/>
                <a:ea typeface="Times New Roman"/>
                <a:cs typeface="Times New Roman"/>
              </a:rPr>
              <a:t>ODDAJA ŠOLSKIH PROSTOROV V UPORABO PO POUKU</a:t>
            </a:r>
          </a:p>
          <a:p>
            <a:pPr>
              <a:lnSpc>
                <a:spcPct val="115000"/>
              </a:lnSpc>
              <a:spcAft>
                <a:spcPts val="1000"/>
              </a:spcAft>
            </a:pPr>
            <a:r>
              <a:rPr lang="sl-SI" sz="1600" i="1" dirty="0">
                <a:latin typeface="Cambria"/>
                <a:ea typeface="Times New Roman"/>
                <a:cs typeface="Times New Roman"/>
              </a:rPr>
              <a:t>Z namenom dobrega gospodarjenja bomo oddajali šolske prostore v uporabo po pouku, kjer ne bo moten učno-vzgojni proces. Najemnino bomo zaračunavali po cenah, ki jih sprejme Svet zavoda na začetku šolskega leta. Zbrani denar od najemnin bomo uporabili za vzdrževanje šolskih prostorov.</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4928547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772816"/>
            <a:ext cx="8280920" cy="648072"/>
          </a:xfrm>
        </p:spPr>
        <p:txBody>
          <a:bodyPr>
            <a:noAutofit/>
          </a:bodyPr>
          <a:lstStyle/>
          <a:p>
            <a:pPr marL="342900" lvl="0" indent="-274320">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200" dirty="0" smtClean="0">
                <a:latin typeface="Arial Rounded MT Bold" pitchFamily="34" charset="0"/>
                <a:ea typeface="Times New Roman"/>
                <a:cs typeface="Times New Roman"/>
              </a:rPr>
              <a:t>INVESTICIJSKO VZDRŽEVANJE, NABAVA OPREME IN UČIL</a:t>
            </a: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1916832"/>
            <a:ext cx="8136904" cy="4608512"/>
          </a:xfrm>
        </p:spPr>
        <p:txBody>
          <a:bodyPr>
            <a:normAutofit/>
          </a:bodyPr>
          <a:lstStyle/>
          <a:p>
            <a:pPr>
              <a:lnSpc>
                <a:spcPct val="115000"/>
              </a:lnSpc>
              <a:spcAft>
                <a:spcPts val="1000"/>
              </a:spcAft>
            </a:pPr>
            <a:r>
              <a:rPr lang="sl-SI" sz="1600" i="1" dirty="0">
                <a:latin typeface="Cambria"/>
                <a:ea typeface="Times New Roman"/>
                <a:cs typeface="Times New Roman"/>
              </a:rPr>
              <a:t>Za vzdrževanje šolskih zgradb dobimo od ustanoviteljice vsako leto določena finančna sredstva.  Zaradi  zaostrene finančne situacije v šolskem letu 2015/2016  planiramo zgolj nujna vzdrževalna dela, da preprečimo propadanje šole.</a:t>
            </a:r>
            <a:endParaRPr lang="sl-SI" sz="1600" dirty="0">
              <a:latin typeface="Cambria"/>
              <a:ea typeface="Times New Roman"/>
              <a:cs typeface="Times New Roman"/>
            </a:endParaRPr>
          </a:p>
          <a:p>
            <a:pPr>
              <a:spcAft>
                <a:spcPts val="0"/>
              </a:spcAft>
            </a:pPr>
            <a:r>
              <a:rPr lang="it-IT" sz="1600" b="1" dirty="0">
                <a:latin typeface="Times New Roman"/>
                <a:ea typeface="Times New Roman"/>
              </a:rPr>
              <a:t>OPREMA V UČILNICAH</a:t>
            </a:r>
            <a:endParaRPr lang="sl-SI" sz="1600" b="1" dirty="0">
              <a:latin typeface="Times New Roman"/>
              <a:ea typeface="Times New Roman"/>
            </a:endParaRPr>
          </a:p>
          <a:p>
            <a:pPr marL="68580" indent="0">
              <a:lnSpc>
                <a:spcPct val="115000"/>
              </a:lnSpc>
              <a:spcAft>
                <a:spcPts val="1000"/>
              </a:spcAft>
              <a:buNone/>
            </a:pPr>
            <a:r>
              <a:rPr lang="sl-SI" sz="1600" i="1" dirty="0">
                <a:latin typeface="Cambria"/>
                <a:ea typeface="Times New Roman"/>
                <a:cs typeface="Times New Roman"/>
              </a:rPr>
              <a:t>Glede na izvajanje ZUJF-a nove opreme ne načrtujemo, je pa potreba po še eni interaktivni tabli v 1. triadi in v vrtcu.</a:t>
            </a:r>
            <a:endParaRPr lang="sl-SI" sz="1600" dirty="0">
              <a:latin typeface="Cambria"/>
              <a:ea typeface="Times New Roman"/>
              <a:cs typeface="Times New Roman"/>
            </a:endParaRPr>
          </a:p>
          <a:p>
            <a:pPr>
              <a:spcAft>
                <a:spcPts val="0"/>
              </a:spcAft>
            </a:pPr>
            <a:r>
              <a:rPr lang="sl-SI" sz="1600" b="1" dirty="0">
                <a:latin typeface="Times New Roman"/>
                <a:ea typeface="Times New Roman"/>
              </a:rPr>
              <a:t>UČILA</a:t>
            </a:r>
          </a:p>
          <a:p>
            <a:pPr marL="68580" indent="0">
              <a:lnSpc>
                <a:spcPct val="115000"/>
              </a:lnSpc>
              <a:spcAft>
                <a:spcPts val="1000"/>
              </a:spcAft>
              <a:buNone/>
            </a:pPr>
            <a:r>
              <a:rPr lang="sl-SI" sz="1600" i="1" dirty="0" smtClean="0">
                <a:latin typeface="Cambria"/>
                <a:ea typeface="Times New Roman"/>
                <a:cs typeface="Times New Roman"/>
              </a:rPr>
              <a:t>Zaradi </a:t>
            </a:r>
            <a:r>
              <a:rPr lang="sl-SI" sz="1600" i="1" dirty="0">
                <a:latin typeface="Cambria"/>
                <a:ea typeface="Times New Roman"/>
                <a:cs typeface="Times New Roman"/>
              </a:rPr>
              <a:t>ukinitve sredstev za nabavo učil s strani MIZŠ, ki so  bila zelo skromna, novih učil ne načrtujemo. </a:t>
            </a:r>
            <a:endParaRPr lang="sl-SI" sz="1600" dirty="0">
              <a:latin typeface="Cambria"/>
              <a:ea typeface="Times New Roman"/>
              <a:cs typeface="Times New Roman"/>
            </a:endParaRPr>
          </a:p>
          <a:p>
            <a:pPr>
              <a:spcAft>
                <a:spcPts val="0"/>
              </a:spcAft>
            </a:pPr>
            <a:r>
              <a:rPr lang="it-IT" sz="1600" b="1" dirty="0">
                <a:latin typeface="Times New Roman"/>
                <a:ea typeface="Times New Roman"/>
              </a:rPr>
              <a:t>DRUGA OPREMA</a:t>
            </a:r>
            <a:endParaRPr lang="sl-SI" sz="1600" b="1" dirty="0">
              <a:latin typeface="Times New Roman"/>
              <a:ea typeface="Times New Roman"/>
            </a:endParaRPr>
          </a:p>
          <a:p>
            <a:pPr marL="68580" indent="0">
              <a:lnSpc>
                <a:spcPct val="115000"/>
              </a:lnSpc>
              <a:spcAft>
                <a:spcPts val="1000"/>
              </a:spcAft>
              <a:buNone/>
            </a:pPr>
            <a:r>
              <a:rPr lang="sl-SI" sz="1600" i="1" dirty="0">
                <a:latin typeface="Cambria"/>
                <a:ea typeface="Times New Roman"/>
                <a:cs typeface="Times New Roman"/>
              </a:rPr>
              <a:t>Skupaj z ustanoviteljico Občino Žetale bomo redno pregledovali opremo in vzdrževali objekt po predpisih in standardih.</a:t>
            </a:r>
            <a:endParaRPr lang="sl-SI" sz="1600" dirty="0">
              <a:latin typeface="Cambria"/>
              <a:ea typeface="Times New Roman"/>
              <a:cs typeface="Times New Roman"/>
            </a:endParaRPr>
          </a:p>
          <a:p>
            <a:pPr marL="68580" indent="0">
              <a:lnSpc>
                <a:spcPct val="115000"/>
              </a:lnSpc>
              <a:spcAft>
                <a:spcPts val="1000"/>
              </a:spcAft>
              <a:buNone/>
            </a:pPr>
            <a:endParaRPr lang="sl-SI" sz="1600" dirty="0" smtClean="0">
              <a:latin typeface="Cambria"/>
              <a:ea typeface="Times New Roman"/>
              <a:cs typeface="Times New Roman"/>
            </a:endParaRPr>
          </a:p>
        </p:txBody>
      </p:sp>
    </p:spTree>
    <p:extLst>
      <p:ext uri="{BB962C8B-B14F-4D97-AF65-F5344CB8AC3E}">
        <p14:creationId xmlns:p14="http://schemas.microsoft.com/office/powerpoint/2010/main" val="19285096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5013176"/>
            <a:ext cx="8820472" cy="648072"/>
          </a:xfrm>
        </p:spPr>
        <p:txBody>
          <a:bodyPr>
            <a:noAutofit/>
          </a:bodyPr>
          <a:lstStyle/>
          <a:p>
            <a:pPr marL="640080" lvl="0" indent="-571500">
              <a:spcBef>
                <a:spcPts val="1000"/>
              </a:spcBef>
              <a:buFont typeface="Wingdings" pitchFamily="2" charset="2"/>
              <a:buChar char="q"/>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HIŠNI RED</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VZGOJNI NAČRT</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PRAVILA O PRILAGAJANJU ŠOLSKIH OBVEZNOSTI</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PRAVILNIK O SPREJEMANJU DARIL NA OŠ ŽETALE V ZVEZI Z OPRAVLJANJEM SLUŽBE</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PRAVILA OŠ ŽETALE O DELOVNI IN UČNI    OBVEZNOSTI, O EVIDENTIRANJU DELOVNEGA ČASA IN O LETNEM DOPUSTU</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PREDLOG NADSTANDARDNIH STORITEV</a:t>
            </a:r>
            <a:br>
              <a:rPr lang="sl-SI" sz="2400" dirty="0" smtClean="0">
                <a:latin typeface="Arial Rounded MT Bold" pitchFamily="34" charset="0"/>
                <a:ea typeface="Times New Roman"/>
                <a:cs typeface="Times New Roman"/>
              </a:rPr>
            </a:br>
            <a:r>
              <a:rPr lang="sl-SI" sz="2400" dirty="0" smtClean="0">
                <a:latin typeface="Arial Rounded MT Bold" pitchFamily="34" charset="0"/>
                <a:ea typeface="Times New Roman"/>
                <a:cs typeface="Times New Roman"/>
                <a:sym typeface="Wingdings"/>
              </a:rPr>
              <a:t> </a:t>
            </a:r>
            <a:r>
              <a:rPr lang="sl-SI" sz="2400" dirty="0" smtClean="0">
                <a:latin typeface="Arial Rounded MT Bold" pitchFamily="34" charset="0"/>
                <a:ea typeface="Times New Roman"/>
                <a:cs typeface="Times New Roman"/>
              </a:rPr>
              <a:t>OPISI POSAMEZNIH PROJEKTOV</a:t>
            </a:r>
            <a:br>
              <a:rPr lang="sl-SI" sz="2400" dirty="0" smtClean="0">
                <a:latin typeface="Arial Rounded MT Bold" pitchFamily="34" charset="0"/>
                <a:ea typeface="Times New Roman"/>
                <a:cs typeface="Times New Roman"/>
              </a:rPr>
            </a:br>
            <a:r>
              <a:rPr lang="sl-SI" sz="3200" dirty="0" smtClean="0">
                <a:latin typeface="Cambria"/>
                <a:ea typeface="Times New Roman"/>
                <a:cs typeface="Times New Roman"/>
              </a:rPr>
              <a:t/>
            </a:r>
            <a:br>
              <a:rPr lang="sl-SI" sz="3200" dirty="0" smtClean="0">
                <a:latin typeface="Cambria"/>
                <a:ea typeface="Times New Roman"/>
                <a:cs typeface="Times New Roman"/>
              </a:rPr>
            </a:br>
            <a:endParaRPr lang="sl-SI" sz="32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
        <p:nvSpPr>
          <p:cNvPr id="3" name="Ograda vsebine 2"/>
          <p:cNvSpPr>
            <a:spLocks noGrp="1"/>
          </p:cNvSpPr>
          <p:nvPr>
            <p:ph idx="1"/>
          </p:nvPr>
        </p:nvSpPr>
        <p:spPr>
          <a:xfrm>
            <a:off x="539552" y="4941168"/>
            <a:ext cx="8136904" cy="1584176"/>
          </a:xfrm>
        </p:spPr>
        <p:txBody>
          <a:bodyPr>
            <a:normAutofit fontScale="62500" lnSpcReduction="20000"/>
          </a:bodyPr>
          <a:lstStyle/>
          <a:p>
            <a:pPr marL="68580" indent="0">
              <a:lnSpc>
                <a:spcPct val="115000"/>
              </a:lnSpc>
              <a:spcAft>
                <a:spcPts val="1000"/>
              </a:spcAft>
              <a:buNone/>
            </a:pPr>
            <a:r>
              <a:rPr lang="sl-SI" sz="2600" b="1" dirty="0" smtClean="0">
                <a:latin typeface="Cambria"/>
                <a:ea typeface="Times New Roman"/>
                <a:cs typeface="Times New Roman"/>
              </a:rPr>
              <a:t>So priloge k LDN,  posamezni dokumenti pa objavljeni na spletni strani šole:</a:t>
            </a:r>
          </a:p>
          <a:p>
            <a:pPr marL="68580" indent="0">
              <a:lnSpc>
                <a:spcPct val="115000"/>
              </a:lnSpc>
              <a:spcAft>
                <a:spcPts val="1000"/>
              </a:spcAft>
              <a:buNone/>
            </a:pPr>
            <a:r>
              <a:rPr lang="sl-SI" sz="2600" dirty="0">
                <a:solidFill>
                  <a:srgbClr val="0070C0"/>
                </a:solidFill>
                <a:latin typeface="Cambria"/>
                <a:ea typeface="Times New Roman"/>
                <a:cs typeface="Times New Roman"/>
                <a:hlinkClick r:id="rId3"/>
              </a:rPr>
              <a:t>http://</a:t>
            </a:r>
            <a:r>
              <a:rPr lang="sl-SI" sz="2600" dirty="0" smtClean="0">
                <a:solidFill>
                  <a:srgbClr val="0070C0"/>
                </a:solidFill>
                <a:latin typeface="Cambria"/>
                <a:ea typeface="Times New Roman"/>
                <a:cs typeface="Times New Roman"/>
                <a:hlinkClick r:id="rId3"/>
              </a:rPr>
              <a:t>www.sola-zetale.si/</a:t>
            </a:r>
            <a:r>
              <a:rPr lang="sl-SI" sz="2600" dirty="0">
                <a:solidFill>
                  <a:srgbClr val="0070C0"/>
                </a:solidFill>
                <a:latin typeface="Cambria"/>
                <a:ea typeface="Times New Roman"/>
                <a:cs typeface="Times New Roman"/>
              </a:rPr>
              <a:t> </a:t>
            </a:r>
            <a:r>
              <a:rPr lang="sl-SI" sz="2600" dirty="0" smtClean="0">
                <a:solidFill>
                  <a:srgbClr val="0070C0"/>
                </a:solidFill>
                <a:latin typeface="Cambria"/>
                <a:ea typeface="Times New Roman"/>
                <a:cs typeface="Times New Roman"/>
              </a:rPr>
              <a:t>                                                                        </a:t>
            </a:r>
          </a:p>
          <a:p>
            <a:pPr marL="68580" indent="0" algn="r">
              <a:lnSpc>
                <a:spcPct val="115000"/>
              </a:lnSpc>
              <a:spcBef>
                <a:spcPts val="0"/>
              </a:spcBef>
              <a:spcAft>
                <a:spcPts val="600"/>
              </a:spcAft>
              <a:buNone/>
            </a:pPr>
            <a:r>
              <a:rPr lang="sl-SI" sz="2600" b="1" dirty="0" smtClean="0">
                <a:solidFill>
                  <a:srgbClr val="0070C0"/>
                </a:solidFill>
                <a:latin typeface="Cambria"/>
                <a:ea typeface="Times New Roman"/>
                <a:cs typeface="Times New Roman"/>
              </a:rPr>
              <a:t>  </a:t>
            </a:r>
            <a:r>
              <a:rPr lang="sl-SI" sz="1900" b="1" dirty="0" smtClean="0">
                <a:latin typeface="Cambria"/>
                <a:ea typeface="Times New Roman"/>
                <a:cs typeface="Times New Roman"/>
              </a:rPr>
              <a:t>dr. Silvestra Klemenčič,</a:t>
            </a:r>
          </a:p>
          <a:p>
            <a:pPr marL="68580" indent="0" algn="r">
              <a:lnSpc>
                <a:spcPct val="115000"/>
              </a:lnSpc>
              <a:spcBef>
                <a:spcPts val="0"/>
              </a:spcBef>
              <a:spcAft>
                <a:spcPts val="600"/>
              </a:spcAft>
              <a:buNone/>
            </a:pPr>
            <a:r>
              <a:rPr lang="sl-SI" sz="1900" b="1" dirty="0" smtClean="0">
                <a:latin typeface="Cambria"/>
                <a:ea typeface="Times New Roman"/>
                <a:cs typeface="Times New Roman"/>
              </a:rPr>
              <a:t>ravnateljica</a:t>
            </a:r>
          </a:p>
          <a:p>
            <a:pPr marL="68580" indent="0" algn="r">
              <a:lnSpc>
                <a:spcPct val="115000"/>
              </a:lnSpc>
              <a:spcAft>
                <a:spcPts val="1000"/>
              </a:spcAft>
              <a:buNone/>
            </a:pPr>
            <a:endParaRPr lang="sl-SI" sz="1600" b="1" dirty="0" smtClean="0">
              <a:latin typeface="Cambria"/>
              <a:ea typeface="Times New Roman"/>
              <a:cs typeface="Times New Roman"/>
            </a:endParaRPr>
          </a:p>
        </p:txBody>
      </p:sp>
    </p:spTree>
    <p:extLst>
      <p:ext uri="{BB962C8B-B14F-4D97-AF65-F5344CB8AC3E}">
        <p14:creationId xmlns:p14="http://schemas.microsoft.com/office/powerpoint/2010/main" val="557240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340768"/>
            <a:ext cx="8280920" cy="958416"/>
          </a:xfrm>
        </p:spPr>
        <p:txBody>
          <a:bodyPr>
            <a:noAutofit/>
          </a:bodyPr>
          <a:lstStyle/>
          <a:p>
            <a:pPr marL="342900" lvl="0" indent="-274320">
              <a:lnSpc>
                <a:spcPct val="115000"/>
              </a:lnSpc>
              <a:spcBef>
                <a:spcPts val="1000"/>
              </a:spcBef>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a:latin typeface="Arial Rounded MT Bold" pitchFamily="34" charset="0"/>
                <a:ea typeface="Times New Roman"/>
                <a:cs typeface="Times New Roman"/>
              </a:rPr>
              <a:t/>
            </a:r>
            <a:br>
              <a:rPr lang="sl-SI" sz="3600" dirty="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ORGANIZIRANOST UČENCEV</a:t>
            </a:r>
            <a:r>
              <a:rPr lang="sl-SI" sz="3600" dirty="0">
                <a:latin typeface="Cambria"/>
                <a:ea typeface="Times New Roman"/>
                <a:cs typeface="Times New Roman"/>
              </a:rPr>
              <a:t/>
            </a:r>
            <a:br>
              <a:rPr lang="sl-SI" sz="3600" dirty="0">
                <a:latin typeface="Cambria"/>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a:spcAft>
                <a:spcPts val="0"/>
              </a:spcAft>
            </a:pPr>
            <a:r>
              <a:rPr lang="sl-SI" sz="2000" b="1" dirty="0" smtClean="0">
                <a:latin typeface="Arial Rounded MT Bold" pitchFamily="34" charset="0"/>
                <a:ea typeface="Times New Roman"/>
              </a:rPr>
              <a:t>CILJI IN NALOGE ŠOLSKE SKUPNOSTI</a:t>
            </a:r>
            <a:endParaRPr lang="sl-SI" sz="2000" b="1" dirty="0">
              <a:latin typeface="Arial Rounded MT Bold" pitchFamily="34" charset="0"/>
              <a:ea typeface="Times New Roman"/>
            </a:endParaRPr>
          </a:p>
          <a:p>
            <a:pPr lvl="0" indent="-342900">
              <a:buFont typeface="Courier New"/>
              <a:buChar char="o"/>
            </a:pPr>
            <a:r>
              <a:rPr lang="sl-SI" sz="1800" i="1" dirty="0" smtClean="0">
                <a:latin typeface="Cambria"/>
                <a:ea typeface="Times New Roman"/>
                <a:cs typeface="Times New Roman"/>
              </a:rPr>
              <a:t>sodelovanje </a:t>
            </a:r>
            <a:r>
              <a:rPr lang="sl-SI" sz="1800" i="1" dirty="0">
                <a:latin typeface="Cambria"/>
                <a:ea typeface="Times New Roman"/>
                <a:cs typeface="Times New Roman"/>
              </a:rPr>
              <a:t>pri načrtovanju dela in življenja na šoli, zbiranje predlogov in pripomb v zvezi s poukom, z dnevi dejavnosti, s krožki, šolskimi plesi in z drugimi prireditvami na </a:t>
            </a:r>
            <a:r>
              <a:rPr lang="sl-SI" sz="1800" i="1" dirty="0" smtClean="0">
                <a:latin typeface="Cambria"/>
                <a:ea typeface="Times New Roman"/>
                <a:cs typeface="Times New Roman"/>
              </a:rPr>
              <a:t>šoli</a:t>
            </a:r>
            <a:r>
              <a:rPr lang="sl-SI" sz="1800" dirty="0">
                <a:latin typeface="Cambria"/>
                <a:ea typeface="Times New Roman"/>
                <a:cs typeface="Times New Roman"/>
              </a:rPr>
              <a:t> </a:t>
            </a:r>
          </a:p>
          <a:p>
            <a:pPr lvl="0" indent="-342900">
              <a:buFont typeface="Courier New"/>
              <a:buChar char="o"/>
            </a:pPr>
            <a:r>
              <a:rPr lang="sl-SI" sz="1800" i="1" dirty="0">
                <a:latin typeface="Cambria"/>
                <a:ea typeface="Times New Roman"/>
                <a:cs typeface="Times New Roman"/>
              </a:rPr>
              <a:t>spremljanje aktualne problematike – uresničevanje pravic in dolžnosti učencev, morebitnega kršenja pravic učencev ipd</a:t>
            </a:r>
            <a:r>
              <a:rPr lang="sl-SI" sz="1800" i="1" dirty="0" smtClean="0">
                <a:latin typeface="Cambria"/>
                <a:ea typeface="Times New Roman"/>
                <a:cs typeface="Times New Roman"/>
              </a:rPr>
              <a:t>.</a:t>
            </a:r>
            <a:r>
              <a:rPr lang="sl-SI" sz="1800" dirty="0">
                <a:latin typeface="Cambria"/>
                <a:ea typeface="Times New Roman"/>
                <a:cs typeface="Times New Roman"/>
              </a:rPr>
              <a:t> </a:t>
            </a:r>
          </a:p>
          <a:p>
            <a:pPr lvl="0" indent="-342900">
              <a:buFont typeface="Courier New"/>
              <a:buChar char="o"/>
            </a:pPr>
            <a:r>
              <a:rPr lang="sl-SI" sz="1800" i="1" dirty="0">
                <a:latin typeface="Cambria"/>
                <a:ea typeface="Times New Roman"/>
                <a:cs typeface="Times New Roman"/>
              </a:rPr>
              <a:t>oblikovanje predlogov izboljšav za kvalitetnejše delo in počutje </a:t>
            </a:r>
            <a:r>
              <a:rPr lang="sl-SI" sz="1800" i="1" dirty="0" smtClean="0">
                <a:latin typeface="Cambria"/>
                <a:ea typeface="Times New Roman"/>
                <a:cs typeface="Times New Roman"/>
              </a:rPr>
              <a:t>učencev</a:t>
            </a:r>
            <a:r>
              <a:rPr lang="sl-SI" sz="1800" dirty="0">
                <a:latin typeface="Cambria"/>
                <a:ea typeface="Times New Roman"/>
                <a:cs typeface="Times New Roman"/>
              </a:rPr>
              <a:t> </a:t>
            </a:r>
          </a:p>
          <a:p>
            <a:pPr lvl="0" indent="-342900">
              <a:buFont typeface="Courier New"/>
              <a:buChar char="o"/>
            </a:pPr>
            <a:r>
              <a:rPr lang="sl-SI" sz="1800" i="1" dirty="0">
                <a:latin typeface="Cambria"/>
                <a:ea typeface="Times New Roman"/>
                <a:cs typeface="Times New Roman"/>
              </a:rPr>
              <a:t>priprava otroškega parlamenta, kjer se z učitelji pogovorimo o naših predlogih, o uresničevanju skupnih ciljev. Predloge pripravijo razredne skupnosti za šolsko </a:t>
            </a:r>
            <a:r>
              <a:rPr lang="sl-SI" sz="1800" i="1" dirty="0" smtClean="0">
                <a:latin typeface="Cambria"/>
                <a:ea typeface="Times New Roman"/>
                <a:cs typeface="Times New Roman"/>
              </a:rPr>
              <a:t>skupnost</a:t>
            </a:r>
            <a:endParaRPr lang="sl-SI" sz="1800" dirty="0">
              <a:latin typeface="Cambria"/>
              <a:ea typeface="Times New Roman"/>
              <a:cs typeface="Times New Roman"/>
            </a:endParaRPr>
          </a:p>
          <a:p>
            <a:pPr lvl="0" indent="-342900">
              <a:buFont typeface="Courier New"/>
              <a:buChar char="o"/>
            </a:pPr>
            <a:r>
              <a:rPr lang="sl-SI" sz="1800" i="1" dirty="0">
                <a:latin typeface="Cambria"/>
                <a:ea typeface="Times New Roman"/>
                <a:cs typeface="Times New Roman"/>
              </a:rPr>
              <a:t>vodenje zapisnikov in spremljanje uresničevanja sklepov </a:t>
            </a:r>
            <a:endParaRPr lang="sl-SI" sz="1800" dirty="0">
              <a:latin typeface="Cambria"/>
              <a:ea typeface="Times New Roman"/>
              <a:cs typeface="Times New Roman"/>
            </a:endParaRPr>
          </a:p>
          <a:p>
            <a:pPr lvl="0" indent="-342900">
              <a:buFont typeface="Courier New"/>
              <a:buChar char="o"/>
            </a:pPr>
            <a:r>
              <a:rPr lang="sl-SI" sz="1800" i="1" dirty="0">
                <a:latin typeface="Cambria"/>
                <a:ea typeface="Times New Roman"/>
                <a:cs typeface="Times New Roman"/>
              </a:rPr>
              <a:t>oblikovanje predlogov za pohvale, nagrade in priznanja </a:t>
            </a:r>
            <a:r>
              <a:rPr lang="sl-SI" sz="1800" i="1" dirty="0" smtClean="0">
                <a:latin typeface="Cambria"/>
                <a:ea typeface="Times New Roman"/>
                <a:cs typeface="Times New Roman"/>
              </a:rPr>
              <a:t>učencem</a:t>
            </a:r>
            <a:endParaRPr lang="sl-SI" sz="1800" dirty="0">
              <a:latin typeface="Cambria"/>
              <a:ea typeface="Times New Roman"/>
              <a:cs typeface="Times New Roman"/>
            </a:endParaRPr>
          </a:p>
          <a:p>
            <a:pPr>
              <a:lnSpc>
                <a:spcPct val="115000"/>
              </a:lnSpc>
              <a:spcAft>
                <a:spcPts val="1000"/>
              </a:spcAft>
            </a:pPr>
            <a:r>
              <a:rPr lang="sl-SI" sz="2000" b="1" dirty="0" smtClean="0">
                <a:latin typeface="Arial Rounded MT Bold" pitchFamily="34" charset="0"/>
                <a:ea typeface="Times New Roman"/>
              </a:rPr>
              <a:t>OTROŠLI PARLAMENT </a:t>
            </a:r>
            <a:r>
              <a:rPr lang="sl-SI" sz="1800" i="1" dirty="0">
                <a:latin typeface="Cambria" pitchFamily="18" charset="0"/>
                <a:ea typeface="Times New Roman"/>
                <a:cs typeface="Times New Roman"/>
              </a:rPr>
              <a:t>je javna tribuna otrok na temo, ki jo izberejo osnovnošolci na državnem otroškem parlamentu. Pomeni tudi obliko sodelovanja otrok v </a:t>
            </a:r>
            <a:r>
              <a:rPr lang="sl-SI" sz="1800" i="1" dirty="0" smtClean="0">
                <a:latin typeface="Cambria" pitchFamily="18" charset="0"/>
                <a:ea typeface="Times New Roman"/>
                <a:cs typeface="Times New Roman"/>
              </a:rPr>
              <a:t>družbenem dogajanju. Naslov </a:t>
            </a:r>
            <a:r>
              <a:rPr lang="sl-SI" sz="1800" i="1" dirty="0">
                <a:latin typeface="Cambria" pitchFamily="18" charset="0"/>
                <a:ea typeface="Times New Roman"/>
                <a:cs typeface="Times New Roman"/>
              </a:rPr>
              <a:t>teme letošnjega 26. otroškega parlamenta je »PASTI MLADOSTNIŠTVA«.</a:t>
            </a:r>
          </a:p>
          <a:p>
            <a:pPr>
              <a:spcAft>
                <a:spcPts val="0"/>
              </a:spcAft>
            </a:pPr>
            <a:endParaRPr lang="sl-SI" sz="2800" b="1" dirty="0">
              <a:latin typeface="Times New Roman"/>
              <a:ea typeface="Times New Roman"/>
            </a:endParaRP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spTree>
    <p:extLst>
      <p:ext uri="{BB962C8B-B14F-4D97-AF65-F5344CB8AC3E}">
        <p14:creationId xmlns:p14="http://schemas.microsoft.com/office/powerpoint/2010/main" val="305225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052736"/>
            <a:ext cx="8280920" cy="958416"/>
          </a:xfrm>
        </p:spPr>
        <p:txBody>
          <a:bodyPr>
            <a:noAutofit/>
          </a:bodyPr>
          <a:lstStyle/>
          <a:p>
            <a:pPr>
              <a:lnSpc>
                <a:spcPct val="115000"/>
              </a:lnSpc>
              <a:spcBef>
                <a:spcPts val="1000"/>
              </a:spcBef>
              <a:spcAft>
                <a:spcPts val="0"/>
              </a:spcAft>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b="1" dirty="0" smtClean="0">
                <a:latin typeface="Arial Rounded MT Bold" pitchFamily="34" charset="0"/>
                <a:ea typeface="Times New Roman"/>
                <a:cs typeface="Times New Roman"/>
              </a:rPr>
              <a:t>ORGANIZIRANOST VIZ </a:t>
            </a:r>
            <a:r>
              <a:rPr lang="sl-SI" sz="3200" b="1" dirty="0">
                <a:latin typeface="Arial Rounded MT Bold" pitchFamily="34" charset="0"/>
                <a:ea typeface="Times New Roman"/>
                <a:cs typeface="Times New Roman"/>
              </a:rPr>
              <a:t>DELA</a:t>
            </a:r>
            <a:r>
              <a:rPr lang="sl-SI" sz="3600" b="1" dirty="0">
                <a:solidFill>
                  <a:srgbClr val="4F81BD"/>
                </a:solidFill>
                <a:latin typeface="Calibri"/>
                <a:ea typeface="Times New Roman"/>
                <a:cs typeface="Times New Roman"/>
              </a:rPr>
              <a:t/>
            </a:r>
            <a:br>
              <a:rPr lang="sl-SI" sz="3600" b="1" dirty="0">
                <a:solidFill>
                  <a:srgbClr val="4F81BD"/>
                </a:solidFill>
                <a:latin typeface="Calibri"/>
                <a:ea typeface="Times New Roman"/>
                <a:cs typeface="Times New Roman"/>
              </a:rPr>
            </a:br>
            <a:endParaRPr lang="sl-SI" sz="3600" dirty="0"/>
          </a:p>
        </p:txBody>
      </p:sp>
      <p:sp>
        <p:nvSpPr>
          <p:cNvPr id="3" name="Ograda vsebine 2"/>
          <p:cNvSpPr>
            <a:spLocks noGrp="1"/>
          </p:cNvSpPr>
          <p:nvPr>
            <p:ph idx="1"/>
          </p:nvPr>
        </p:nvSpPr>
        <p:spPr>
          <a:xfrm>
            <a:off x="467544" y="1412776"/>
            <a:ext cx="8208912" cy="5040560"/>
          </a:xfrm>
        </p:spPr>
        <p:txBody>
          <a:bodyPr>
            <a:noAutofit/>
          </a:bodyPr>
          <a:lstStyle/>
          <a:p>
            <a:pPr>
              <a:lnSpc>
                <a:spcPct val="115000"/>
              </a:lnSpc>
              <a:spcAft>
                <a:spcPts val="1000"/>
              </a:spcAft>
            </a:pPr>
            <a:r>
              <a:rPr lang="sl-SI" sz="1800" i="1" dirty="0">
                <a:latin typeface="Cambria"/>
                <a:ea typeface="Times New Roman"/>
                <a:cs typeface="Times New Roman"/>
              </a:rPr>
              <a:t>Pouk izvajamo v 6 oddelkih devetletnega programa osnovne šole, in sicer: kombiniran oddelek 1. in 2. razreda, kombiniran oddelek 5. in 6. razreda in kombiniran oddelek 7. in 8. razreda ter v 3 samostojnih oddelkih, vendar po sklepu Občinskega sveta  v kombiniranih oddelkih izvajamo le delno kombinacijo, ker del programa sofinancira občina. Hkrati pa imamo odobrena 2 oddelka </a:t>
            </a:r>
            <a:r>
              <a:rPr lang="sl-SI" sz="1800" i="1" dirty="0" smtClean="0">
                <a:latin typeface="Cambria"/>
                <a:ea typeface="Times New Roman"/>
                <a:cs typeface="Times New Roman"/>
              </a:rPr>
              <a:t>podaljšanega bivanja.</a:t>
            </a:r>
          </a:p>
          <a:p>
            <a:pPr>
              <a:lnSpc>
                <a:spcPct val="115000"/>
              </a:lnSpc>
              <a:spcAft>
                <a:spcPts val="1000"/>
              </a:spcAft>
            </a:pPr>
            <a:r>
              <a:rPr lang="sl-SI" sz="1800" i="1" dirty="0" smtClean="0">
                <a:latin typeface="Cambria"/>
                <a:ea typeface="Times New Roman"/>
                <a:cs typeface="Times New Roman"/>
              </a:rPr>
              <a:t>Številčno stanje po razredih: </a:t>
            </a:r>
            <a:r>
              <a:rPr lang="sl-SI" sz="1800" b="1" i="1" u="sng" dirty="0" smtClean="0">
                <a:latin typeface="Cambria"/>
                <a:ea typeface="Times New Roman"/>
                <a:cs typeface="Times New Roman"/>
              </a:rPr>
              <a:t>1. triada</a:t>
            </a: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sz="1800" dirty="0"/>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5" name="Tabela 4"/>
          <p:cNvGraphicFramePr>
            <a:graphicFrameLocks noGrp="1"/>
          </p:cNvGraphicFramePr>
          <p:nvPr>
            <p:extLst>
              <p:ext uri="{D42A27DB-BD31-4B8C-83A1-F6EECF244321}">
                <p14:modId xmlns:p14="http://schemas.microsoft.com/office/powerpoint/2010/main" val="1367631960"/>
              </p:ext>
            </p:extLst>
          </p:nvPr>
        </p:nvGraphicFramePr>
        <p:xfrm>
          <a:off x="1043608" y="4149080"/>
          <a:ext cx="6863179" cy="1882369"/>
        </p:xfrm>
        <a:graphic>
          <a:graphicData uri="http://schemas.openxmlformats.org/drawingml/2006/table">
            <a:tbl>
              <a:tblPr firstRow="1" firstCol="1" lastRow="1" lastCol="1" bandRow="1" bandCol="1"/>
              <a:tblGrid>
                <a:gridCol w="989960"/>
                <a:gridCol w="2549078"/>
                <a:gridCol w="1025026"/>
                <a:gridCol w="1025026"/>
                <a:gridCol w="1274089"/>
              </a:tblGrid>
              <a:tr h="620497">
                <a:tc>
                  <a:txBody>
                    <a:bodyPr/>
                    <a:lstStyle/>
                    <a:p>
                      <a:pPr>
                        <a:lnSpc>
                          <a:spcPct val="115000"/>
                        </a:lnSpc>
                        <a:spcAft>
                          <a:spcPts val="0"/>
                        </a:spcAft>
                      </a:pPr>
                      <a:r>
                        <a:rPr lang="sl-SI" sz="1800" b="1" i="1" dirty="0">
                          <a:effectLst/>
                          <a:latin typeface="Cambria"/>
                          <a:ea typeface="Times New Roman"/>
                          <a:cs typeface="Times New Roman"/>
                        </a:rPr>
                        <a:t>Razred</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i="1" dirty="0">
                          <a:effectLst/>
                          <a:latin typeface="Cambria"/>
                          <a:ea typeface="Times New Roman"/>
                          <a:cs typeface="Times New Roman"/>
                        </a:rPr>
                        <a:t>Razredničarka</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i="1" dirty="0">
                          <a:effectLst/>
                          <a:latin typeface="Cambria"/>
                          <a:ea typeface="Times New Roman"/>
                          <a:cs typeface="Times New Roman"/>
                        </a:rPr>
                        <a:t>Moški</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i="1" dirty="0">
                          <a:effectLst/>
                          <a:latin typeface="Cambria"/>
                          <a:ea typeface="Times New Roman"/>
                          <a:cs typeface="Times New Roman"/>
                        </a:rPr>
                        <a:t>Ženske</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i="1" dirty="0">
                          <a:effectLst/>
                          <a:latin typeface="Cambria"/>
                          <a:ea typeface="Times New Roman"/>
                          <a:cs typeface="Times New Roman"/>
                        </a:rPr>
                        <a:t>Skupaj</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928">
                <a:tc>
                  <a:txBody>
                    <a:bodyPr/>
                    <a:lstStyle/>
                    <a:p>
                      <a:pPr algn="r">
                        <a:lnSpc>
                          <a:spcPct val="115000"/>
                        </a:lnSpc>
                        <a:spcAft>
                          <a:spcPts val="0"/>
                        </a:spcAft>
                      </a:pPr>
                      <a:r>
                        <a:rPr lang="sl-SI" sz="1800" i="1">
                          <a:effectLst/>
                          <a:latin typeface="Cambria"/>
                          <a:ea typeface="Times New Roman"/>
                          <a:cs typeface="Times New Roman"/>
                        </a:rPr>
                        <a:t>1.*</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Marjana Pernat </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4</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3</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dirty="0">
                          <a:effectLst/>
                          <a:latin typeface="Cambria"/>
                          <a:ea typeface="Times New Roman"/>
                          <a:cs typeface="Times New Roman"/>
                        </a:rPr>
                        <a:t>7</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928">
                <a:tc>
                  <a:txBody>
                    <a:bodyPr/>
                    <a:lstStyle/>
                    <a:p>
                      <a:pPr algn="r">
                        <a:lnSpc>
                          <a:spcPct val="115000"/>
                        </a:lnSpc>
                        <a:spcAft>
                          <a:spcPts val="0"/>
                        </a:spcAft>
                      </a:pPr>
                      <a:r>
                        <a:rPr lang="sl-SI" sz="1800" i="1">
                          <a:effectLst/>
                          <a:latin typeface="Cambria"/>
                          <a:ea typeface="Times New Roman"/>
                          <a:cs typeface="Times New Roman"/>
                        </a:rPr>
                        <a:t>2.*</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i="1">
                          <a:effectLst/>
                          <a:latin typeface="Cambria"/>
                          <a:ea typeface="Times New Roman"/>
                          <a:cs typeface="Times New Roman"/>
                        </a:rPr>
                        <a:t>              Marija Skok</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8</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0</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dirty="0">
                          <a:effectLst/>
                          <a:latin typeface="Cambria"/>
                          <a:ea typeface="Times New Roman"/>
                          <a:cs typeface="Times New Roman"/>
                        </a:rPr>
                        <a:t>8</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928">
                <a:tc>
                  <a:txBody>
                    <a:bodyPr/>
                    <a:lstStyle/>
                    <a:p>
                      <a:pPr algn="r">
                        <a:lnSpc>
                          <a:spcPct val="115000"/>
                        </a:lnSpc>
                        <a:spcAft>
                          <a:spcPts val="0"/>
                        </a:spcAft>
                      </a:pPr>
                      <a:r>
                        <a:rPr lang="sl-SI" sz="1800" i="1">
                          <a:effectLst/>
                          <a:latin typeface="Cambria"/>
                          <a:ea typeface="Times New Roman"/>
                          <a:cs typeface="Times New Roman"/>
                        </a:rPr>
                        <a:t>3.</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Jožica Prevolšek</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6</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i="1">
                          <a:effectLst/>
                          <a:latin typeface="Cambria"/>
                          <a:ea typeface="Times New Roman"/>
                          <a:cs typeface="Times New Roman"/>
                        </a:rPr>
                        <a:t>6</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dirty="0">
                          <a:effectLst/>
                          <a:latin typeface="Cambria"/>
                          <a:ea typeface="Times New Roman"/>
                          <a:cs typeface="Times New Roman"/>
                        </a:rPr>
                        <a:t>12</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928">
                <a:tc>
                  <a:txBody>
                    <a:bodyPr/>
                    <a:lstStyle/>
                    <a:p>
                      <a:pPr algn="r">
                        <a:lnSpc>
                          <a:spcPct val="115000"/>
                        </a:lnSpc>
                        <a:spcAft>
                          <a:spcPts val="0"/>
                        </a:spcAft>
                      </a:pPr>
                      <a:r>
                        <a:rPr lang="sl-SI" sz="1800" b="1" i="1">
                          <a:effectLst/>
                          <a:latin typeface="Cambria"/>
                          <a:ea typeface="Times New Roman"/>
                          <a:cs typeface="Times New Roman"/>
                        </a:rPr>
                        <a:t>Skupaj</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a:effectLst/>
                          <a:latin typeface="Cambria"/>
                          <a:ea typeface="Times New Roman"/>
                          <a:cs typeface="Times New Roman"/>
                        </a:rPr>
                        <a:t>18</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a:effectLst/>
                          <a:latin typeface="Cambria"/>
                          <a:ea typeface="Times New Roman"/>
                          <a:cs typeface="Times New Roman"/>
                        </a:rPr>
                        <a:t>9</a:t>
                      </a:r>
                      <a:endParaRPr lang="sl-SI" sz="180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800" b="1" i="1" dirty="0">
                          <a:effectLst/>
                          <a:latin typeface="Cambria"/>
                          <a:ea typeface="Times New Roman"/>
                          <a:cs typeface="Times New Roman"/>
                        </a:rPr>
                        <a:t>27</a:t>
                      </a:r>
                      <a:endParaRPr lang="sl-SI" sz="1800"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7528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052736"/>
            <a:ext cx="8280920" cy="958416"/>
          </a:xfrm>
        </p:spPr>
        <p:txBody>
          <a:bodyPr>
            <a:noAutofit/>
          </a:bodyPr>
          <a:lstStyle/>
          <a:p>
            <a:pPr>
              <a:lnSpc>
                <a:spcPct val="115000"/>
              </a:lnSpc>
              <a:spcBef>
                <a:spcPts val="1000"/>
              </a:spcBef>
              <a:spcAft>
                <a:spcPts val="0"/>
              </a:spcAft>
            </a:pP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600" dirty="0" smtClean="0">
                <a:latin typeface="Arial Rounded MT Bold" pitchFamily="34" charset="0"/>
                <a:ea typeface="Times New Roman"/>
                <a:cs typeface="Times New Roman"/>
              </a:rPr>
              <a:t/>
            </a:r>
            <a:br>
              <a:rPr lang="sl-SI" sz="3600" dirty="0" smtClean="0">
                <a:latin typeface="Arial Rounded MT Bold" pitchFamily="34" charset="0"/>
                <a:ea typeface="Times New Roman"/>
                <a:cs typeface="Times New Roman"/>
              </a:rPr>
            </a:br>
            <a:r>
              <a:rPr lang="sl-SI" sz="3200" b="1" dirty="0" smtClean="0">
                <a:latin typeface="Arial Rounded MT Bold" pitchFamily="34" charset="0"/>
                <a:ea typeface="Times New Roman"/>
                <a:cs typeface="Times New Roman"/>
              </a:rPr>
              <a:t>ORGANIZIRANOST VIZ DELA</a:t>
            </a:r>
            <a:r>
              <a:rPr lang="sl-SI" sz="3600" b="1" dirty="0">
                <a:solidFill>
                  <a:srgbClr val="4F81BD"/>
                </a:solidFill>
                <a:latin typeface="Calibri"/>
                <a:ea typeface="Times New Roman"/>
                <a:cs typeface="Times New Roman"/>
              </a:rPr>
              <a:t/>
            </a:r>
            <a:br>
              <a:rPr lang="sl-SI" sz="3600" b="1" dirty="0">
                <a:solidFill>
                  <a:srgbClr val="4F81BD"/>
                </a:solidFill>
                <a:latin typeface="Calibri"/>
                <a:ea typeface="Times New Roman"/>
                <a:cs typeface="Times New Roman"/>
              </a:rPr>
            </a:br>
            <a:endParaRPr lang="sl-SI" sz="3600" dirty="0"/>
          </a:p>
        </p:txBody>
      </p:sp>
      <p:sp>
        <p:nvSpPr>
          <p:cNvPr id="3" name="Ograda vsebine 2"/>
          <p:cNvSpPr>
            <a:spLocks noGrp="1"/>
          </p:cNvSpPr>
          <p:nvPr>
            <p:ph idx="1"/>
          </p:nvPr>
        </p:nvSpPr>
        <p:spPr>
          <a:xfrm>
            <a:off x="467544" y="1484784"/>
            <a:ext cx="8208912" cy="5040560"/>
          </a:xfrm>
        </p:spPr>
        <p:txBody>
          <a:bodyPr>
            <a:noAutofit/>
          </a:bodyPr>
          <a:lstStyle/>
          <a:p>
            <a:pPr>
              <a:lnSpc>
                <a:spcPct val="115000"/>
              </a:lnSpc>
              <a:spcAft>
                <a:spcPts val="1000"/>
              </a:spcAft>
            </a:pPr>
            <a:r>
              <a:rPr lang="sl-SI" sz="1800" b="1" i="1" u="sng" dirty="0" smtClean="0">
                <a:latin typeface="Cambria"/>
                <a:ea typeface="Times New Roman"/>
                <a:cs typeface="Times New Roman"/>
              </a:rPr>
              <a:t>2. triada</a:t>
            </a:r>
          </a:p>
          <a:p>
            <a:pPr marL="68580" indent="0">
              <a:lnSpc>
                <a:spcPct val="115000"/>
              </a:lnSpc>
              <a:spcAft>
                <a:spcPts val="1000"/>
              </a:spcAft>
              <a:buNone/>
            </a:pPr>
            <a:endParaRPr lang="sl-SI" sz="1800" b="1" i="1" u="sng" dirty="0" smtClean="0">
              <a:latin typeface="Cambria"/>
              <a:ea typeface="Times New Roman"/>
              <a:cs typeface="Times New Roman"/>
            </a:endParaRPr>
          </a:p>
          <a:p>
            <a:pPr marL="68580" indent="0">
              <a:lnSpc>
                <a:spcPct val="115000"/>
              </a:lnSpc>
              <a:spcAft>
                <a:spcPts val="1000"/>
              </a:spcAft>
              <a:buNone/>
            </a:pPr>
            <a:endParaRPr lang="sl-SI" sz="1800" b="1" i="1" u="sng" dirty="0" smtClean="0">
              <a:latin typeface="Cambria"/>
              <a:ea typeface="Times New Roman"/>
              <a:cs typeface="Times New Roman"/>
            </a:endParaRPr>
          </a:p>
          <a:p>
            <a:pPr marL="68580" indent="0">
              <a:lnSpc>
                <a:spcPct val="115000"/>
              </a:lnSpc>
              <a:spcAft>
                <a:spcPts val="1000"/>
              </a:spcAft>
              <a:buNone/>
            </a:pPr>
            <a:endParaRPr lang="sl-SI" sz="1800" dirty="0">
              <a:latin typeface="Cambria"/>
              <a:ea typeface="Times New Roman"/>
              <a:cs typeface="Times New Roman"/>
            </a:endParaRPr>
          </a:p>
          <a:p>
            <a:pPr marL="68580" indent="0">
              <a:spcAft>
                <a:spcPts val="0"/>
              </a:spcAft>
              <a:buNone/>
            </a:pPr>
            <a:endParaRPr lang="sl-SI" sz="1800" dirty="0" smtClean="0"/>
          </a:p>
          <a:p>
            <a:pPr lvl="0">
              <a:lnSpc>
                <a:spcPct val="115000"/>
              </a:lnSpc>
              <a:spcAft>
                <a:spcPts val="1000"/>
              </a:spcAft>
              <a:buClr>
                <a:srgbClr val="94C600"/>
              </a:buClr>
            </a:pPr>
            <a:r>
              <a:rPr lang="sl-SI" sz="1800" b="1" i="1" u="sng" dirty="0" smtClean="0">
                <a:solidFill>
                  <a:srgbClr val="3E3D2D"/>
                </a:solidFill>
                <a:latin typeface="Cambria"/>
                <a:ea typeface="Times New Roman"/>
                <a:cs typeface="Times New Roman"/>
              </a:rPr>
              <a:t>3. triada</a:t>
            </a:r>
          </a:p>
          <a:p>
            <a:pPr marL="68580" lvl="0" indent="0">
              <a:lnSpc>
                <a:spcPct val="115000"/>
              </a:lnSpc>
              <a:spcAft>
                <a:spcPts val="1000"/>
              </a:spcAft>
              <a:buClr>
                <a:srgbClr val="94C600"/>
              </a:buClr>
              <a:buNone/>
            </a:pPr>
            <a:r>
              <a:rPr lang="sl-SI" sz="1800" b="1" i="1" u="sng" dirty="0" smtClean="0">
                <a:solidFill>
                  <a:srgbClr val="3E3D2D"/>
                </a:solidFill>
                <a:latin typeface="Cambria"/>
                <a:ea typeface="Times New Roman"/>
                <a:cs typeface="Times New Roman"/>
              </a:rPr>
              <a:t>   </a:t>
            </a:r>
          </a:p>
        </p:txBody>
      </p:sp>
      <p:pic>
        <p:nvPicPr>
          <p:cNvPr id="4" name="Slika 3" descr="3[1]"/>
          <p:cNvPicPr/>
          <p:nvPr/>
        </p:nvPicPr>
        <p:blipFill>
          <a:blip r:embed="rId2" cstate="print"/>
          <a:srcRect/>
          <a:stretch>
            <a:fillRect/>
          </a:stretch>
        </p:blipFill>
        <p:spPr bwMode="auto">
          <a:xfrm>
            <a:off x="5076056" y="0"/>
            <a:ext cx="2592288" cy="908720"/>
          </a:xfrm>
          <a:prstGeom prst="rect">
            <a:avLst/>
          </a:prstGeom>
          <a:noFill/>
          <a:ln w="9525">
            <a:noFill/>
            <a:miter lim="800000"/>
            <a:headEnd/>
            <a:tailEnd/>
          </a:ln>
        </p:spPr>
      </p:pic>
      <p:graphicFrame>
        <p:nvGraphicFramePr>
          <p:cNvPr id="6" name="Tabela 5"/>
          <p:cNvGraphicFramePr>
            <a:graphicFrameLocks noGrp="1"/>
          </p:cNvGraphicFramePr>
          <p:nvPr>
            <p:extLst>
              <p:ext uri="{D42A27DB-BD31-4B8C-83A1-F6EECF244321}">
                <p14:modId xmlns:p14="http://schemas.microsoft.com/office/powerpoint/2010/main" val="173305339"/>
              </p:ext>
            </p:extLst>
          </p:nvPr>
        </p:nvGraphicFramePr>
        <p:xfrm>
          <a:off x="899592" y="2132856"/>
          <a:ext cx="6624736" cy="1402080"/>
        </p:xfrm>
        <a:graphic>
          <a:graphicData uri="http://schemas.openxmlformats.org/drawingml/2006/table">
            <a:tbl>
              <a:tblPr firstRow="1" firstCol="1" lastRow="1" lastCol="1" bandRow="1" bandCol="1"/>
              <a:tblGrid>
                <a:gridCol w="806078"/>
                <a:gridCol w="2642535"/>
                <a:gridCol w="935752"/>
                <a:gridCol w="998836"/>
                <a:gridCol w="1241535"/>
              </a:tblGrid>
              <a:tr h="244827">
                <a:tc>
                  <a:txBody>
                    <a:bodyPr/>
                    <a:lstStyle/>
                    <a:p>
                      <a:pPr algn="r">
                        <a:lnSpc>
                          <a:spcPct val="115000"/>
                        </a:lnSpc>
                        <a:spcAft>
                          <a:spcPts val="0"/>
                        </a:spcAft>
                      </a:pPr>
                      <a:r>
                        <a:rPr lang="sl-SI" sz="1600" b="1" i="1" dirty="0">
                          <a:effectLst/>
                          <a:latin typeface="Cambria" pitchFamily="18" charset="0"/>
                        </a:rPr>
                        <a:t>Razred</a:t>
                      </a:r>
                      <a:endParaRPr lang="sl-SI" sz="1600" dirty="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smtClean="0">
                          <a:effectLst/>
                          <a:latin typeface="Cambria" pitchFamily="18" charset="0"/>
                        </a:rPr>
                        <a:t>Razrednik/-</a:t>
                      </a:r>
                      <a:r>
                        <a:rPr lang="sl-SI" sz="1600" b="1" i="1" dirty="0" err="1" smtClean="0">
                          <a:effectLst/>
                          <a:latin typeface="Cambria" pitchFamily="18" charset="0"/>
                        </a:rPr>
                        <a:t>čarka</a:t>
                      </a:r>
                      <a:endParaRPr lang="sl-SI" sz="1600" dirty="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rPr>
                        <a:t>Moški</a:t>
                      </a:r>
                      <a:endParaRPr lang="sl-SI" sz="1600" dirty="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rPr>
                        <a:t>Ženske</a:t>
                      </a:r>
                      <a:endParaRPr lang="sl-SI" sz="1600" dirty="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rPr>
                        <a:t>Skupaj</a:t>
                      </a:r>
                      <a:endParaRPr lang="sl-SI" sz="1600" dirty="0">
                        <a:effectLst/>
                        <a:latin typeface="Cambria"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r">
                        <a:lnSpc>
                          <a:spcPct val="115000"/>
                        </a:lnSpc>
                        <a:spcAft>
                          <a:spcPts val="0"/>
                        </a:spcAft>
                      </a:pPr>
                      <a:r>
                        <a:rPr lang="sl-SI" sz="1600" i="1">
                          <a:effectLst/>
                          <a:latin typeface="Cambria" pitchFamily="18" charset="0"/>
                          <a:ea typeface="Times New Roman"/>
                          <a:cs typeface="Times New Roman"/>
                        </a:rPr>
                        <a:t>4.</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a:effectLst/>
                          <a:latin typeface="Cambria" pitchFamily="18" charset="0"/>
                          <a:ea typeface="Times New Roman"/>
                          <a:cs typeface="Times New Roman"/>
                        </a:rPr>
                        <a:t>Slavica Konda</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8</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4</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ea typeface="Times New Roman"/>
                          <a:cs typeface="Times New Roman"/>
                        </a:rPr>
                        <a:t>12</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r">
                        <a:lnSpc>
                          <a:spcPct val="115000"/>
                        </a:lnSpc>
                        <a:spcAft>
                          <a:spcPts val="0"/>
                        </a:spcAft>
                      </a:pPr>
                      <a:r>
                        <a:rPr lang="sl-SI" sz="1600" i="1">
                          <a:effectLst/>
                          <a:latin typeface="Cambria" pitchFamily="18" charset="0"/>
                          <a:ea typeface="Times New Roman"/>
                          <a:cs typeface="Times New Roman"/>
                        </a:rPr>
                        <a:t>5.*</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Polona Gojkošek</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5</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3</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ea typeface="Times New Roman"/>
                          <a:cs typeface="Times New Roman"/>
                        </a:rPr>
                        <a:t>8</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r">
                        <a:lnSpc>
                          <a:spcPct val="115000"/>
                        </a:lnSpc>
                        <a:spcAft>
                          <a:spcPts val="0"/>
                        </a:spcAft>
                      </a:pPr>
                      <a:r>
                        <a:rPr lang="sl-SI" sz="1600" i="1">
                          <a:effectLst/>
                          <a:latin typeface="Cambria" pitchFamily="18" charset="0"/>
                          <a:ea typeface="Times New Roman"/>
                          <a:cs typeface="Times New Roman"/>
                        </a:rPr>
                        <a:t>6.*</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Miran Železnik</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6</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pitchFamily="18" charset="0"/>
                          <a:ea typeface="Times New Roman"/>
                          <a:cs typeface="Times New Roman"/>
                        </a:rPr>
                        <a:t>4</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ea typeface="Times New Roman"/>
                          <a:cs typeface="Times New Roman"/>
                        </a:rPr>
                        <a:t>10</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r">
                        <a:lnSpc>
                          <a:spcPct val="115000"/>
                        </a:lnSpc>
                        <a:spcAft>
                          <a:spcPts val="0"/>
                        </a:spcAft>
                      </a:pPr>
                      <a:r>
                        <a:rPr lang="sl-SI" sz="1600" b="1" i="1" dirty="0">
                          <a:effectLst/>
                          <a:latin typeface="Cambria" pitchFamily="18" charset="0"/>
                          <a:ea typeface="Times New Roman"/>
                          <a:cs typeface="Times New Roman"/>
                        </a:rPr>
                        <a:t>Skupaj</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a:effectLst/>
                          <a:latin typeface="Cambria" pitchFamily="18" charset="0"/>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a:effectLst/>
                          <a:latin typeface="Cambria" pitchFamily="18" charset="0"/>
                          <a:ea typeface="Times New Roman"/>
                          <a:cs typeface="Times New Roman"/>
                        </a:rPr>
                        <a:t>19</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a:effectLst/>
                          <a:latin typeface="Cambria" pitchFamily="18" charset="0"/>
                          <a:ea typeface="Times New Roman"/>
                          <a:cs typeface="Times New Roman"/>
                        </a:rPr>
                        <a:t>11</a:t>
                      </a:r>
                      <a:endParaRPr lang="sl-SI" sz="160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pitchFamily="18" charset="0"/>
                          <a:ea typeface="Times New Roman"/>
                          <a:cs typeface="Times New Roman"/>
                        </a:rPr>
                        <a:t>30</a:t>
                      </a:r>
                      <a:endParaRPr lang="sl-SI" sz="1600" dirty="0">
                        <a:effectLst/>
                        <a:latin typeface="Cambria" pitchFamily="18"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052751806"/>
              </p:ext>
            </p:extLst>
          </p:nvPr>
        </p:nvGraphicFramePr>
        <p:xfrm>
          <a:off x="899591" y="4365105"/>
          <a:ext cx="6624738" cy="1879385"/>
        </p:xfrm>
        <a:graphic>
          <a:graphicData uri="http://schemas.openxmlformats.org/drawingml/2006/table">
            <a:tbl>
              <a:tblPr firstRow="1" firstCol="1" lastRow="1" lastCol="1" bandRow="1" bandCol="1"/>
              <a:tblGrid>
                <a:gridCol w="955565"/>
                <a:gridCol w="2460517"/>
                <a:gridCol w="989415"/>
                <a:gridCol w="989415"/>
                <a:gridCol w="1229826"/>
              </a:tblGrid>
              <a:tr h="477305">
                <a:tc>
                  <a:txBody>
                    <a:bodyPr/>
                    <a:lstStyle/>
                    <a:p>
                      <a:pPr>
                        <a:lnSpc>
                          <a:spcPct val="115000"/>
                        </a:lnSpc>
                        <a:spcAft>
                          <a:spcPts val="0"/>
                        </a:spcAft>
                      </a:pPr>
                      <a:r>
                        <a:rPr lang="sl-SI" sz="1600" b="1" i="1" dirty="0">
                          <a:effectLst/>
                          <a:latin typeface="Cambria"/>
                          <a:ea typeface="Times New Roman"/>
                          <a:cs typeface="Times New Roman"/>
                        </a:rPr>
                        <a:t>Razred</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a:effectLst/>
                          <a:latin typeface="Cambria"/>
                          <a:ea typeface="Times New Roman"/>
                          <a:cs typeface="Times New Roman"/>
                        </a:rPr>
                        <a:t>Razredničarka</a:t>
                      </a:r>
                      <a:endParaRPr lang="sl-SI" sz="1600" i="1">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a:effectLst/>
                          <a:latin typeface="Cambria"/>
                          <a:ea typeface="Times New Roman"/>
                          <a:cs typeface="Times New Roman"/>
                        </a:rPr>
                        <a:t>Moški</a:t>
                      </a:r>
                      <a:endParaRPr lang="sl-SI" sz="1600" i="1">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a:effectLst/>
                          <a:latin typeface="Cambria"/>
                          <a:ea typeface="Times New Roman"/>
                          <a:cs typeface="Times New Roman"/>
                        </a:rPr>
                        <a:t>Ženske</a:t>
                      </a:r>
                      <a:endParaRPr lang="sl-SI" sz="1600" i="1">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600" b="1" i="1" dirty="0">
                          <a:effectLst/>
                          <a:latin typeface="Cambria"/>
                          <a:ea typeface="Times New Roman"/>
                          <a:cs typeface="Times New Roman"/>
                        </a:rPr>
                        <a:t>Skupaj</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14">
                <a:tc>
                  <a:txBody>
                    <a:bodyPr/>
                    <a:lstStyle/>
                    <a:p>
                      <a:pPr algn="r">
                        <a:lnSpc>
                          <a:spcPct val="115000"/>
                        </a:lnSpc>
                        <a:spcAft>
                          <a:spcPts val="0"/>
                        </a:spcAft>
                      </a:pPr>
                      <a:r>
                        <a:rPr lang="sl-SI" sz="1600" i="1" dirty="0" smtClean="0">
                          <a:effectLst/>
                          <a:latin typeface="Cambria"/>
                          <a:ea typeface="Times New Roman"/>
                          <a:cs typeface="Times New Roman"/>
                        </a:rPr>
                        <a:t>7.*</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Marta Trafela </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4</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smtClean="0">
                          <a:effectLst/>
                          <a:latin typeface="Cambria"/>
                          <a:ea typeface="Times New Roman"/>
                          <a:cs typeface="Times New Roman"/>
                        </a:rPr>
                        <a:t>8</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14">
                <a:tc>
                  <a:txBody>
                    <a:bodyPr/>
                    <a:lstStyle/>
                    <a:p>
                      <a:pPr algn="r">
                        <a:lnSpc>
                          <a:spcPct val="115000"/>
                        </a:lnSpc>
                        <a:spcAft>
                          <a:spcPts val="0"/>
                        </a:spcAft>
                      </a:pPr>
                      <a:r>
                        <a:rPr lang="sl-SI" sz="1600" i="1" dirty="0" smtClean="0">
                          <a:effectLst/>
                          <a:latin typeface="Cambria"/>
                          <a:ea typeface="Times New Roman"/>
                          <a:cs typeface="Times New Roman"/>
                        </a:rPr>
                        <a:t>8.*</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600" i="1" dirty="0">
                          <a:effectLst/>
                          <a:latin typeface="Cambria"/>
                          <a:ea typeface="Times New Roman"/>
                          <a:cs typeface="Times New Roman"/>
                        </a:rPr>
                        <a:t>             </a:t>
                      </a:r>
                      <a:r>
                        <a:rPr lang="sl-SI" sz="1600" i="1" dirty="0" smtClean="0">
                          <a:effectLst/>
                          <a:latin typeface="Cambria"/>
                          <a:ea typeface="Times New Roman"/>
                          <a:cs typeface="Times New Roman"/>
                        </a:rPr>
                        <a:t>            Lidija Šešerko</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4</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4</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a:ea typeface="Times New Roman"/>
                          <a:cs typeface="Times New Roman"/>
                        </a:rPr>
                        <a:t>8</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14">
                <a:tc>
                  <a:txBody>
                    <a:bodyPr/>
                    <a:lstStyle/>
                    <a:p>
                      <a:pPr algn="r">
                        <a:lnSpc>
                          <a:spcPct val="115000"/>
                        </a:lnSpc>
                        <a:spcAft>
                          <a:spcPts val="0"/>
                        </a:spcAft>
                      </a:pPr>
                      <a:r>
                        <a:rPr lang="sl-SI" sz="1600" i="1" dirty="0" smtClean="0">
                          <a:effectLst/>
                          <a:latin typeface="Cambria"/>
                          <a:ea typeface="Times New Roman"/>
                          <a:cs typeface="Times New Roman"/>
                        </a:rPr>
                        <a:t>9.</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Saša Peršoh</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5</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7</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a:effectLst/>
                          <a:latin typeface="Cambria"/>
                          <a:ea typeface="Times New Roman"/>
                          <a:cs typeface="Times New Roman"/>
                        </a:rPr>
                        <a:t>12</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14">
                <a:tc>
                  <a:txBody>
                    <a:bodyPr/>
                    <a:lstStyle/>
                    <a:p>
                      <a:pPr algn="r">
                        <a:lnSpc>
                          <a:spcPct val="115000"/>
                        </a:lnSpc>
                        <a:spcAft>
                          <a:spcPts val="0"/>
                        </a:spcAft>
                      </a:pPr>
                      <a:r>
                        <a:rPr lang="sl-SI" sz="1600" b="1" i="1">
                          <a:effectLst/>
                          <a:latin typeface="Cambria"/>
                          <a:ea typeface="Times New Roman"/>
                          <a:cs typeface="Times New Roman"/>
                        </a:rPr>
                        <a:t>Skupaj</a:t>
                      </a:r>
                      <a:endParaRPr lang="sl-SI" sz="1600" i="1">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smtClean="0">
                          <a:effectLst/>
                          <a:latin typeface="Cambria"/>
                          <a:ea typeface="Times New Roman"/>
                          <a:cs typeface="Times New Roman"/>
                        </a:rPr>
                        <a:t>13</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smtClean="0">
                          <a:effectLst/>
                          <a:latin typeface="Cambria"/>
                          <a:ea typeface="Times New Roman"/>
                          <a:cs typeface="Times New Roman"/>
                        </a:rPr>
                        <a:t>15</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b="1" i="1" dirty="0" smtClean="0">
                          <a:effectLst/>
                          <a:latin typeface="Cambria"/>
                          <a:ea typeface="Times New Roman"/>
                          <a:cs typeface="Times New Roman"/>
                        </a:rPr>
                        <a:t>28</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14">
                <a:tc gridSpan="2">
                  <a:txBody>
                    <a:bodyPr/>
                    <a:lstStyle/>
                    <a:p>
                      <a:pPr algn="r">
                        <a:lnSpc>
                          <a:spcPct val="115000"/>
                        </a:lnSpc>
                        <a:spcAft>
                          <a:spcPts val="0"/>
                        </a:spcAft>
                      </a:pPr>
                      <a:r>
                        <a:rPr lang="sl-SI" sz="1600" i="1" dirty="0" smtClean="0">
                          <a:effectLst/>
                          <a:latin typeface="Cambria"/>
                          <a:ea typeface="Times New Roman"/>
                          <a:cs typeface="Times New Roman"/>
                        </a:rPr>
                        <a:t>SKUPAJ VSEH</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15000"/>
                        </a:lnSpc>
                        <a:spcAft>
                          <a:spcPts val="0"/>
                        </a:spcAft>
                      </a:pP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50</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35</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sl-SI" sz="1600" i="1" dirty="0" smtClean="0">
                          <a:effectLst/>
                          <a:latin typeface="Cambria"/>
                          <a:ea typeface="Times New Roman"/>
                          <a:cs typeface="Times New Roman"/>
                        </a:rPr>
                        <a:t>85</a:t>
                      </a:r>
                      <a:endParaRPr lang="sl-SI" sz="1600" i="1" dirty="0">
                        <a:effectLst/>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34624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1110</TotalTime>
  <Words>8787</Words>
  <Application>Microsoft Office PowerPoint</Application>
  <PresentationFormat>Diaprojekcija na zaslonu (4:3)</PresentationFormat>
  <Paragraphs>1895</Paragraphs>
  <Slides>66</Slides>
  <Notes>0</Notes>
  <HiddenSlides>0</HiddenSlides>
  <MMClips>0</MMClips>
  <ScaleCrop>false</ScaleCrop>
  <HeadingPairs>
    <vt:vector size="4" baseType="variant">
      <vt:variant>
        <vt:lpstr>Tema</vt:lpstr>
      </vt:variant>
      <vt:variant>
        <vt:i4>1</vt:i4>
      </vt:variant>
      <vt:variant>
        <vt:lpstr>Naslovi diapozitivov</vt:lpstr>
      </vt:variant>
      <vt:variant>
        <vt:i4>66</vt:i4>
      </vt:variant>
    </vt:vector>
  </HeadingPairs>
  <TitlesOfParts>
    <vt:vector size="67" baseType="lpstr">
      <vt:lpstr>Austin</vt:lpstr>
      <vt:lpstr>Publikacija  2015/2016</vt:lpstr>
      <vt:lpstr>PowerPointova predstavitev</vt:lpstr>
      <vt:lpstr>PODATKI O ŠOLI </vt:lpstr>
      <vt:lpstr>PODATKI O ŠOLI </vt:lpstr>
      <vt:lpstr>PODATKI O ŠOLI </vt:lpstr>
      <vt:lpstr>    ORGANIZIRANOST UČENCEV </vt:lpstr>
      <vt:lpstr>    ORGANIZIRANOST UČENCEV </vt:lpstr>
      <vt:lpstr>    ORGANIZIRANOST VIZ DELA </vt:lpstr>
      <vt:lpstr>    ORGANIZIRANOST VIZ DELA </vt:lpstr>
      <vt:lpstr>    ORGANIZIRANOST </vt:lpstr>
      <vt:lpstr>    ORGANIZIRANOST </vt:lpstr>
      <vt:lpstr>    ORGANIZIRANOST </vt:lpstr>
      <vt:lpstr>    ORGANIZIRANOST </vt:lpstr>
      <vt:lpstr>    ORGANIZIRANOST </vt:lpstr>
      <vt:lpstr>    ORGANIZIRANOST </vt:lpstr>
      <vt:lpstr>    ORGANIZIRANOST </vt:lpstr>
      <vt:lpstr>  PRIREDITVE OB SPOMINSKIH DNEVIH </vt:lpstr>
      <vt:lpstr>  PREVOZI UČENCEV V ŠOLO V ŠOLSKEM LETU 2015/2016  </vt:lpstr>
      <vt:lpstr>  PREVOZI UČENCEV V ŠOLO V ŠOLSKEM LETU 2015/2016  </vt:lpstr>
      <vt:lpstr>PowerPointova predstavitev</vt:lpstr>
      <vt:lpstr>    ORGANIZIRANOST </vt:lpstr>
      <vt:lpstr>    IZVEDBA VIZ PROGRAMA </vt:lpstr>
      <vt:lpstr>    IZVEDBA VIZ PROGRAMA </vt:lpstr>
      <vt:lpstr>    IZVEDBA VIZ PROGRAMA </vt:lpstr>
      <vt:lpstr>    IZVEDBA VIZ PROGRAMA </vt:lpstr>
      <vt:lpstr>    DNEVI DEJAVNOSTI 1. TRIADA </vt:lpstr>
      <vt:lpstr>    DNEVI DEJAVNOSTI 1. TRIADA </vt:lpstr>
      <vt:lpstr>    DNEVI DEJAVNOSTI 2. TRIADA </vt:lpstr>
      <vt:lpstr>    DNEVI DEJAVNOSTI 2. TRIADA </vt:lpstr>
      <vt:lpstr>    DNEVI DEJAVNOSTI 3. TRIADA </vt:lpstr>
      <vt:lpstr>    DNEVI DEJAVNOSTI 3. TRIADA </vt:lpstr>
      <vt:lpstr>    STROKOVNE EKSKURZIJE </vt:lpstr>
      <vt:lpstr>    INTERESNE DEJAVNOSTI </vt:lpstr>
      <vt:lpstr>    INTERESNE DEJAVNOSTI </vt:lpstr>
      <vt:lpstr>    ŠOLA V NARAVI / TABOR </vt:lpstr>
      <vt:lpstr>    TEČAJI, NATEČAJI </vt:lpstr>
      <vt:lpstr>   TEKMOVANJA V ZNANJU </vt:lpstr>
      <vt:lpstr>   PROJEKTI NA ŠOLI </vt:lpstr>
      <vt:lpstr>   RAČUNALNIŠKA VZGOJA </vt:lpstr>
      <vt:lpstr>   ZDRAVSTVENA VZGOJA </vt:lpstr>
      <vt:lpstr>   KULTURNO-UMETNOSTNA VZGOJA </vt:lpstr>
      <vt:lpstr>   ŠOLSKI SKLAD </vt:lpstr>
      <vt:lpstr>   KADROVSKA ZASEDBA </vt:lpstr>
      <vt:lpstr>   STROKOVNI DELAVCI </vt:lpstr>
      <vt:lpstr>   STROKOVNI AKTIVI </vt:lpstr>
      <vt:lpstr>     STROKOVNI AKTIVI </vt:lpstr>
      <vt:lpstr>     STROKOVNO IZPOPOLNJEVANJE PEDAGOŠKIH IN DRUGIH DELAVCEV </vt:lpstr>
      <vt:lpstr>     ŠOLSKA SVETOVALNA SLUŽBA </vt:lpstr>
      <vt:lpstr>     ŠOLSKA KNJIŽNICA </vt:lpstr>
      <vt:lpstr>     ŠOLSKA KNJIŽNICA </vt:lpstr>
      <vt:lpstr>     UČBENIŠKI SKLAD </vt:lpstr>
      <vt:lpstr>     ORGANIZATOR INFORMACIJSKE DEJAVNOSTI </vt:lpstr>
      <vt:lpstr>     TAJNIŠTVO, RAČUNOVODSTVO, TEHNIČNO OSEBJE </vt:lpstr>
      <vt:lpstr>     ŠOLSKA PREHRANA </vt:lpstr>
      <vt:lpstr>     ŠOLSKA PREHRANA </vt:lpstr>
      <vt:lpstr>     SUBVENCIONIRANA PREHRANA </vt:lpstr>
      <vt:lpstr>     ZDRAVSTVENO VARSTVO </vt:lpstr>
      <vt:lpstr>     VARNOST UČENK IN UČENCEV </vt:lpstr>
      <vt:lpstr>     VARNOST UČENK IN UČENCEV </vt:lpstr>
      <vt:lpstr>     INFORMIRANJE UČENK IN UČENCEV </vt:lpstr>
      <vt:lpstr>   SODELOVANJE S STARŠI/SKRBNIKI </vt:lpstr>
      <vt:lpstr>     SODELOVANJE S STARŠI/SKRBNIKI </vt:lpstr>
      <vt:lpstr>     SODELOVANJE Z OKOLJEM </vt:lpstr>
      <vt:lpstr>     SODELOVANJE Z OKOLJEM </vt:lpstr>
      <vt:lpstr>     INVESTICIJSKO VZDRŽEVANJE, NABAVA OPREME IN UČIL </vt:lpstr>
      <vt:lpstr>      HIŠNI RED  VZGOJNI NAČRT  PRAVILA O PRILAGAJANJU ŠOLSKIH OBVEZNOSTI  PRAVILNIK O SPREJEMANJU DARIL NA OŠ ŽETALE V ZVEZI Z OPRAVLJANJEM SLUŽBE  PRAVILA OŠ ŽETALE O DELOVNI IN UČNI    OBVEZNOSTI, O EVIDENTIRANJU DELOVNEGA ČASA IN O LETNEM DOPUSTU  PREDLOG NADSTANDARDNIH STORITEV  OPISI POSAMEZNIH PROJEKTOV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Publikacija 2015/2016</dc:title>
  <dc:creator>dr. Silvestra Klemenčič</dc:creator>
  <cp:lastModifiedBy>Gregor</cp:lastModifiedBy>
  <cp:revision>95</cp:revision>
  <dcterms:created xsi:type="dcterms:W3CDTF">2015-10-24T13:22:38Z</dcterms:created>
  <dcterms:modified xsi:type="dcterms:W3CDTF">2016-03-14T22:45:48Z</dcterms:modified>
</cp:coreProperties>
</file>